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341" r:id="rId2"/>
    <p:sldId id="513" r:id="rId3"/>
    <p:sldId id="514" r:id="rId4"/>
    <p:sldId id="515" r:id="rId5"/>
    <p:sldId id="516" r:id="rId6"/>
    <p:sldId id="517" r:id="rId7"/>
    <p:sldId id="518" r:id="rId8"/>
    <p:sldId id="519" r:id="rId9"/>
    <p:sldId id="520" r:id="rId10"/>
    <p:sldId id="521" r:id="rId11"/>
    <p:sldId id="559" r:id="rId12"/>
    <p:sldId id="563" r:id="rId13"/>
    <p:sldId id="564" r:id="rId14"/>
    <p:sldId id="565" r:id="rId15"/>
    <p:sldId id="566" r:id="rId16"/>
    <p:sldId id="569" r:id="rId17"/>
    <p:sldId id="570" r:id="rId18"/>
    <p:sldId id="571" r:id="rId19"/>
    <p:sldId id="567" r:id="rId20"/>
    <p:sldId id="568" r:id="rId21"/>
    <p:sldId id="560" r:id="rId22"/>
    <p:sldId id="522" r:id="rId23"/>
    <p:sldId id="523" r:id="rId24"/>
    <p:sldId id="525" r:id="rId25"/>
    <p:sldId id="562" r:id="rId26"/>
    <p:sldId id="540" r:id="rId27"/>
    <p:sldId id="541" r:id="rId28"/>
    <p:sldId id="542" r:id="rId29"/>
    <p:sldId id="543" r:id="rId30"/>
    <p:sldId id="544" r:id="rId31"/>
    <p:sldId id="545" r:id="rId32"/>
    <p:sldId id="546" r:id="rId33"/>
    <p:sldId id="547" r:id="rId34"/>
    <p:sldId id="548" r:id="rId35"/>
    <p:sldId id="549" r:id="rId36"/>
    <p:sldId id="550" r:id="rId37"/>
    <p:sldId id="553" r:id="rId38"/>
    <p:sldId id="551" r:id="rId39"/>
    <p:sldId id="552" r:id="rId40"/>
    <p:sldId id="526" r:id="rId41"/>
    <p:sldId id="534" r:id="rId42"/>
    <p:sldId id="527" r:id="rId43"/>
    <p:sldId id="561" r:id="rId44"/>
    <p:sldId id="529" r:id="rId45"/>
    <p:sldId id="530" r:id="rId46"/>
    <p:sldId id="533" r:id="rId47"/>
    <p:sldId id="535" r:id="rId48"/>
    <p:sldId id="558" r:id="rId49"/>
    <p:sldId id="554" r:id="rId50"/>
    <p:sldId id="555" r:id="rId51"/>
    <p:sldId id="557" r:id="rId52"/>
    <p:sldId id="537" r:id="rId53"/>
    <p:sldId id="512" r:id="rId54"/>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636"/>
  </p:normalViewPr>
  <p:slideViewPr>
    <p:cSldViewPr>
      <p:cViewPr>
        <p:scale>
          <a:sx n="75" d="100"/>
          <a:sy n="75" d="100"/>
        </p:scale>
        <p:origin x="-2480" y="-824"/>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11/10/17</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11/10/17</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24</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25</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40</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42</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45</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11/10/17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ws.amazon.com/conso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hyperlink" Target="https://workshops.signin.aws.amazon.com/consol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loud.google.com/" TargetMode="External"/><Relationship Id="rId4" Type="http://schemas.openxmlformats.org/officeDocument/2006/relationships/hyperlink" Target="https://www.digitalocean.com/" TargetMode="External"/><Relationship Id="rId5" Type="http://schemas.openxmlformats.org/officeDocument/2006/relationships/hyperlink" Target="https://azure.microsoft.com/en-us/" TargetMode="External"/><Relationship Id="rId1" Type="http://schemas.openxmlformats.org/officeDocument/2006/relationships/slideLayout" Target="../slideLayouts/slideLayout2.xml"/><Relationship Id="rId2" Type="http://schemas.openxmlformats.org/officeDocument/2006/relationships/hyperlink" Target="https://aws.amazon.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stars.org/p/7020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dirty="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smtClean="0">
                <a:ea typeface="ＭＳ Ｐゴシック" charset="0"/>
              </a:rPr>
              <a:t>We </a:t>
            </a:r>
            <a:r>
              <a:rPr lang="en-US" dirty="0">
                <a:ea typeface="ＭＳ Ｐゴシック" charset="0"/>
              </a:rPr>
              <a:t>received a grant from Amazon, so supported by ‘AWS in Education grant </a:t>
            </a:r>
            <a:r>
              <a:rPr lang="en-US" dirty="0" smtClean="0">
                <a:ea typeface="ＭＳ Ｐゴシック" charset="0"/>
              </a:rPr>
              <a:t>award’.</a:t>
            </a:r>
            <a:endParaRPr lang="en-US" dirty="0">
              <a:ea typeface="ＭＳ Ｐゴシック" charset="0"/>
            </a:endParaRP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a:t>
            </a:r>
            <a:r>
              <a:rPr lang="en-US" dirty="0" smtClean="0">
                <a:ea typeface="ＭＳ Ｐゴシック" charset="0"/>
              </a:rPr>
              <a:t>) – now one for this course!</a:t>
            </a:r>
            <a:endParaRPr lang="en-US" dirty="0">
              <a:ea typeface="ＭＳ Ｐゴシック" charset="0"/>
            </a:endParaRP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778098"/>
          </a:xfrm>
        </p:spPr>
        <p:txBody>
          <a:bodyPr/>
          <a:lstStyle/>
          <a:p>
            <a:r>
              <a:rPr lang="en-US" dirty="0" smtClean="0"/>
              <a:t>Key AWS concepts and terminology</a:t>
            </a:r>
            <a:endParaRPr lang="en-US" dirty="0"/>
          </a:p>
        </p:txBody>
      </p:sp>
      <p:sp>
        <p:nvSpPr>
          <p:cNvPr id="3" name="Content Placeholder 2"/>
          <p:cNvSpPr>
            <a:spLocks noGrp="1"/>
          </p:cNvSpPr>
          <p:nvPr>
            <p:ph idx="1"/>
          </p:nvPr>
        </p:nvSpPr>
        <p:spPr>
          <a:xfrm>
            <a:off x="152400" y="980728"/>
            <a:ext cx="8839200" cy="5472608"/>
          </a:xfrm>
        </p:spPr>
        <p:txBody>
          <a:bodyPr/>
          <a:lstStyle/>
          <a:p>
            <a:r>
              <a:rPr lang="en-US" dirty="0"/>
              <a:t>AWS - Amazon Web Services. A collection of cloud computing services provided by Amazon.</a:t>
            </a:r>
          </a:p>
          <a:p>
            <a:r>
              <a:rPr lang="en-US" dirty="0"/>
              <a:t>EC2 - Elastic Compute. </a:t>
            </a:r>
            <a:r>
              <a:rPr lang="en-US" dirty="0" smtClean="0"/>
              <a:t>An </a:t>
            </a:r>
            <a:r>
              <a:rPr lang="en-US" dirty="0"/>
              <a:t>AWS service that </a:t>
            </a:r>
            <a:r>
              <a:rPr lang="en-US" dirty="0" smtClean="0"/>
              <a:t>allows </a:t>
            </a:r>
            <a:r>
              <a:rPr lang="en-US" dirty="0"/>
              <a:t>you to configure and rent computers to meet </a:t>
            </a:r>
            <a:r>
              <a:rPr lang="en-US" dirty="0" smtClean="0"/>
              <a:t>your </a:t>
            </a:r>
            <a:r>
              <a:rPr lang="en-US" dirty="0"/>
              <a:t>compute needs on an as needed basis.</a:t>
            </a:r>
          </a:p>
          <a:p>
            <a:r>
              <a:rPr lang="en-US" dirty="0"/>
              <a:t>EBS - Elastic Block Storage. A data storage solution </a:t>
            </a:r>
            <a:r>
              <a:rPr lang="en-US" dirty="0" smtClean="0"/>
              <a:t>that allows </a:t>
            </a:r>
            <a:r>
              <a:rPr lang="en-US" dirty="0"/>
              <a:t>you to rent disk storage and associate that storage with your compute resources. EBS volumes are generally backed by SSD </a:t>
            </a:r>
            <a:r>
              <a:rPr lang="en-US" dirty="0" smtClean="0"/>
              <a:t>devices.</a:t>
            </a:r>
            <a:endParaRPr lang="en-US" dirty="0"/>
          </a:p>
        </p:txBody>
      </p:sp>
    </p:spTree>
    <p:extLst>
      <p:ext uri="{BB962C8B-B14F-4D97-AF65-F5344CB8AC3E}">
        <p14:creationId xmlns:p14="http://schemas.microsoft.com/office/powerpoint/2010/main" val="938795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80864"/>
            <a:ext cx="8839200" cy="5300464"/>
          </a:xfrm>
        </p:spPr>
        <p:txBody>
          <a:bodyPr/>
          <a:lstStyle/>
          <a:p>
            <a:r>
              <a:rPr lang="en-US" dirty="0"/>
              <a:t>S3 - Simple storage service. </a:t>
            </a:r>
            <a:r>
              <a:rPr lang="en-US" dirty="0" smtClean="0"/>
              <a:t>Cheaper </a:t>
            </a:r>
            <a:r>
              <a:rPr lang="en-US" dirty="0"/>
              <a:t>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a:t>
            </a:r>
            <a:r>
              <a:rPr lang="en-US" dirty="0" smtClean="0"/>
              <a:t>Instance.</a:t>
            </a:r>
            <a:endParaRPr lang="en-US" dirty="0"/>
          </a:p>
          <a:p>
            <a:r>
              <a:rPr lang="en-US" dirty="0"/>
              <a:t>SSD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smtClean="0"/>
              <a:t>Key AWS concepts and terminology</a:t>
            </a:r>
            <a:endParaRPr lang="en-US" dirty="0"/>
          </a:p>
        </p:txBody>
      </p:sp>
    </p:spTree>
    <p:extLst>
      <p:ext uri="{BB962C8B-B14F-4D97-AF65-F5344CB8AC3E}">
        <p14:creationId xmlns:p14="http://schemas.microsoft.com/office/powerpoint/2010/main" val="2907661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08720"/>
            <a:ext cx="8839200" cy="5112568"/>
          </a:xfrm>
        </p:spPr>
        <p:txBody>
          <a:bodyPr/>
          <a:lstStyle/>
          <a:p>
            <a:r>
              <a:rPr lang="en-US" dirty="0"/>
              <a:t>HDD - Hard disk drive. A particular type of storage hardware that is generally cheaper and larger but slower than SSD. HDD drives are traditional hard drives that access data on a spinning magnetic disk.</a:t>
            </a:r>
          </a:p>
          <a:p>
            <a:r>
              <a:rPr lang="en-US" dirty="0"/>
              <a:t>Ephemeral storage -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smtClean="0"/>
              <a:t>Key AWS concepts and terminology</a:t>
            </a:r>
            <a:endParaRPr lang="en-US" dirty="0"/>
          </a:p>
        </p:txBody>
      </p:sp>
    </p:spTree>
    <p:extLst>
      <p:ext uri="{BB962C8B-B14F-4D97-AF65-F5344CB8AC3E}">
        <p14:creationId xmlns:p14="http://schemas.microsoft.com/office/powerpoint/2010/main" val="498326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850106"/>
          </a:xfrm>
        </p:spPr>
        <p:txBody>
          <a:bodyPr/>
          <a:lstStyle/>
          <a:p>
            <a:r>
              <a:rPr lang="en-US" dirty="0"/>
              <a:t>What is a Region</a:t>
            </a:r>
            <a:r>
              <a:rPr lang="en-US" dirty="0" smtClean="0"/>
              <a:t>?</a:t>
            </a:r>
            <a:endParaRPr lang="en-US" dirty="0"/>
          </a:p>
        </p:txBody>
      </p:sp>
      <p:sp>
        <p:nvSpPr>
          <p:cNvPr id="3" name="Content Placeholder 2"/>
          <p:cNvSpPr>
            <a:spLocks noGrp="1"/>
          </p:cNvSpPr>
          <p:nvPr>
            <p:ph idx="1"/>
          </p:nvPr>
        </p:nvSpPr>
        <p:spPr>
          <a:xfrm>
            <a:off x="152400" y="980728"/>
            <a:ext cx="8839200" cy="4724400"/>
          </a:xfrm>
        </p:spPr>
        <p:txBody>
          <a:bodyPr/>
          <a:lstStyle/>
          <a:p>
            <a:r>
              <a:rPr lang="en-US" sz="2400" dirty="0"/>
              <a:t>An AWS Region is set of compute resources that Amazon maintains </a:t>
            </a:r>
            <a:r>
              <a:rPr lang="en-US" sz="2400" dirty="0" smtClean="0"/>
              <a:t>(like </a:t>
            </a:r>
            <a:r>
              <a:rPr lang="en-US" sz="2400" dirty="0"/>
              <a:t>the Data Center image shown </a:t>
            </a:r>
            <a:r>
              <a:rPr lang="en-US" sz="2400" dirty="0" smtClean="0"/>
              <a:t>before)</a:t>
            </a:r>
          </a:p>
          <a:p>
            <a:r>
              <a:rPr lang="en-US" sz="2400" dirty="0" smtClean="0"/>
              <a:t>Each </a:t>
            </a:r>
            <a:r>
              <a:rPr lang="en-US" sz="2400" dirty="0"/>
              <a:t>Region corresponds to a physical warehouse of compute hardware (computers, storage, networking, etc.). </a:t>
            </a:r>
            <a:endParaRPr lang="en-US" sz="2400" dirty="0" smtClean="0"/>
          </a:p>
          <a:p>
            <a:r>
              <a:rPr lang="en-US" sz="2400" dirty="0" smtClean="0"/>
              <a:t>At </a:t>
            </a:r>
            <a:r>
              <a:rPr lang="en-US" sz="2400" dirty="0"/>
              <a:t>the time of writing there are </a:t>
            </a:r>
            <a:r>
              <a:rPr lang="en-US" sz="2400" dirty="0" smtClean="0"/>
              <a:t>14 </a:t>
            </a:r>
            <a:r>
              <a:rPr lang="en-US" sz="2400" dirty="0"/>
              <a:t>regions: (US East (</a:t>
            </a:r>
            <a:r>
              <a:rPr lang="en-US" sz="2400" dirty="0" err="1"/>
              <a:t>N.Virginia</a:t>
            </a:r>
            <a:r>
              <a:rPr lang="en-US" sz="2400" dirty="0"/>
              <a:t>), </a:t>
            </a:r>
            <a:r>
              <a:rPr lang="en-US" sz="2400" dirty="0" smtClean="0"/>
              <a:t>US East (Ohio), US </a:t>
            </a:r>
            <a:r>
              <a:rPr lang="en-US" sz="2400" dirty="0"/>
              <a:t>West (Oregon), US West (N. California), </a:t>
            </a:r>
            <a:r>
              <a:rPr lang="en-US" sz="2400" dirty="0" smtClean="0"/>
              <a:t>Canada (Central), EU </a:t>
            </a:r>
            <a:r>
              <a:rPr lang="en-US" sz="2400" dirty="0"/>
              <a:t>(Ireland), EU (Frankfurt), </a:t>
            </a:r>
            <a:r>
              <a:rPr lang="en-US" sz="2400" dirty="0" smtClean="0"/>
              <a:t>EU (London), Asia </a:t>
            </a:r>
            <a:r>
              <a:rPr lang="en-US" sz="2400" dirty="0"/>
              <a:t>Pacific (Singapore), </a:t>
            </a:r>
            <a:r>
              <a:rPr lang="en-US" sz="2400" dirty="0" smtClean="0"/>
              <a:t>Asia </a:t>
            </a:r>
            <a:r>
              <a:rPr lang="en-US" sz="2400" dirty="0"/>
              <a:t>Pacific (Sydney)</a:t>
            </a:r>
            <a:r>
              <a:rPr lang="en-US" sz="2400" dirty="0" smtClean="0"/>
              <a:t>, Asia Pacific (Seoul), </a:t>
            </a:r>
            <a:r>
              <a:rPr lang="en-US" sz="2400" dirty="0"/>
              <a:t>Asia Pacific (Tokyo)</a:t>
            </a:r>
            <a:r>
              <a:rPr lang="en-US" sz="2400" dirty="0" smtClean="0"/>
              <a:t>, Asia Pacific (Mumbai) and </a:t>
            </a:r>
            <a:r>
              <a:rPr lang="en-US" sz="2400" dirty="0"/>
              <a:t>South America (Sao Paulo)</a:t>
            </a:r>
            <a:r>
              <a:rPr lang="en-US" sz="2400" dirty="0" smtClean="0"/>
              <a:t>.</a:t>
            </a:r>
          </a:p>
          <a:p>
            <a:r>
              <a:rPr lang="en-US" sz="2400" dirty="0" smtClean="0"/>
              <a:t>When </a:t>
            </a:r>
            <a:r>
              <a:rPr lang="en-US" sz="2400" dirty="0"/>
              <a:t>you are logged into the AWS EC2 console you are always operating in one of these </a:t>
            </a:r>
            <a:r>
              <a:rPr lang="en-US" sz="2400" dirty="0" smtClean="0"/>
              <a:t>regions</a:t>
            </a:r>
            <a:r>
              <a:rPr lang="en-US" sz="2400" dirty="0"/>
              <a:t>. </a:t>
            </a:r>
          </a:p>
        </p:txBody>
      </p:sp>
    </p:spTree>
    <p:extLst>
      <p:ext uri="{BB962C8B-B14F-4D97-AF65-F5344CB8AC3E}">
        <p14:creationId xmlns:p14="http://schemas.microsoft.com/office/powerpoint/2010/main" val="97392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4704"/>
            <a:ext cx="8839200" cy="5544616"/>
          </a:xfrm>
        </p:spPr>
        <p:txBody>
          <a:bodyPr/>
          <a:lstStyle/>
          <a:p>
            <a:r>
              <a:rPr lang="en-US" dirty="0" smtClean="0"/>
              <a:t>Current </a:t>
            </a:r>
            <a:r>
              <a:rPr lang="en-US" dirty="0"/>
              <a:t>region </a:t>
            </a:r>
            <a:r>
              <a:rPr lang="en-US" dirty="0" smtClean="0"/>
              <a:t>shown </a:t>
            </a:r>
            <a:r>
              <a:rPr lang="en-US" dirty="0"/>
              <a:t>in the upper right corner of </a:t>
            </a:r>
            <a:r>
              <a:rPr lang="en-US" dirty="0" smtClean="0"/>
              <a:t>console</a:t>
            </a:r>
          </a:p>
          <a:p>
            <a:r>
              <a:rPr lang="en-US" dirty="0" smtClean="0"/>
              <a:t>It </a:t>
            </a:r>
            <a:r>
              <a:rPr lang="en-US" dirty="0"/>
              <a:t>is important to pay attention to what region you are using for several reasons. </a:t>
            </a:r>
            <a:endParaRPr lang="en-US" dirty="0" smtClean="0"/>
          </a:p>
          <a:p>
            <a:pPr lvl="1"/>
            <a:r>
              <a:rPr lang="en-US" dirty="0" smtClean="0"/>
              <a:t>When </a:t>
            </a:r>
            <a:r>
              <a:rPr lang="en-US" dirty="0"/>
              <a:t>you </a:t>
            </a:r>
            <a:r>
              <a:rPr lang="en-US" dirty="0" smtClean="0"/>
              <a:t>create an </a:t>
            </a:r>
            <a:r>
              <a:rPr lang="en-US" dirty="0"/>
              <a:t>EC2 </a:t>
            </a:r>
            <a:r>
              <a:rPr lang="en-US" dirty="0" smtClean="0"/>
              <a:t>instance (EBS volume, </a:t>
            </a:r>
            <a:r>
              <a:rPr lang="en-US" dirty="0" err="1" smtClean="0"/>
              <a:t>etc</a:t>
            </a:r>
            <a:r>
              <a:rPr lang="en-US" dirty="0" smtClean="0"/>
              <a:t>) </a:t>
            </a:r>
            <a:r>
              <a:rPr lang="en-US" dirty="0"/>
              <a:t>in </a:t>
            </a:r>
            <a:r>
              <a:rPr lang="en-US" dirty="0" smtClean="0"/>
              <a:t>one region you won’t see it in another region. </a:t>
            </a:r>
          </a:p>
          <a:p>
            <a:pPr lvl="1"/>
            <a:r>
              <a:rPr lang="en-US" dirty="0" smtClean="0"/>
              <a:t>The </a:t>
            </a:r>
            <a:r>
              <a:rPr lang="en-US" dirty="0"/>
              <a:t>cost to use many AWS resources varies by region</a:t>
            </a:r>
            <a:r>
              <a:rPr lang="en-US" dirty="0" smtClean="0"/>
              <a:t>.</a:t>
            </a:r>
          </a:p>
          <a:p>
            <a:pPr lvl="1"/>
            <a:r>
              <a:rPr lang="en-US" dirty="0" smtClean="0"/>
              <a:t>The region may </a:t>
            </a:r>
            <a:r>
              <a:rPr lang="en-US" dirty="0"/>
              <a:t>influence network performance when you are accessing the </a:t>
            </a:r>
            <a:r>
              <a:rPr lang="en-US" dirty="0" smtClean="0"/>
              <a:t>instance, especially </a:t>
            </a:r>
            <a:r>
              <a:rPr lang="en-US" dirty="0"/>
              <a:t>if you need to transfer large amounts of data in or out. </a:t>
            </a:r>
            <a:endParaRPr lang="en-US" dirty="0" smtClean="0"/>
          </a:p>
          <a:p>
            <a:pPr lvl="1"/>
            <a:r>
              <a:rPr lang="en-US" dirty="0" smtClean="0"/>
              <a:t>Billing is tracked separately for each region</a:t>
            </a:r>
          </a:p>
          <a:p>
            <a:pPr lvl="1"/>
            <a:r>
              <a:rPr lang="en-US" dirty="0" smtClean="0"/>
              <a:t>Generally </a:t>
            </a:r>
            <a:r>
              <a:rPr lang="en-US" dirty="0"/>
              <a:t>you should choose a region that is close to you or your users. But cost is also a consideration. </a:t>
            </a:r>
          </a:p>
        </p:txBody>
      </p:sp>
      <p:sp>
        <p:nvSpPr>
          <p:cNvPr id="4" name="Title 1"/>
          <p:cNvSpPr>
            <a:spLocks noGrp="1"/>
          </p:cNvSpPr>
          <p:nvPr>
            <p:ph type="title"/>
          </p:nvPr>
        </p:nvSpPr>
        <p:spPr>
          <a:xfrm>
            <a:off x="152400" y="-27384"/>
            <a:ext cx="8839200" cy="850106"/>
          </a:xfrm>
        </p:spPr>
        <p:txBody>
          <a:bodyPr/>
          <a:lstStyle/>
          <a:p>
            <a:r>
              <a:rPr lang="en-US" dirty="0"/>
              <a:t>What is a Region</a:t>
            </a:r>
            <a:r>
              <a:rPr lang="en-US" dirty="0" smtClean="0"/>
              <a:t>?</a:t>
            </a:r>
            <a:endParaRPr lang="en-US" dirty="0"/>
          </a:p>
        </p:txBody>
      </p:sp>
    </p:spTree>
    <p:extLst>
      <p:ext uri="{BB962C8B-B14F-4D97-AF65-F5344CB8AC3E}">
        <p14:creationId xmlns:p14="http://schemas.microsoft.com/office/powerpoint/2010/main" val="493725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smtClean="0"/>
              <a:t>Start – turn on an EC2 instance that you have previously created</a:t>
            </a:r>
          </a:p>
          <a:p>
            <a:r>
              <a:rPr lang="en-US" dirty="0" smtClean="0"/>
              <a:t>Stop – turn off an EC2 instance that you have previously created</a:t>
            </a:r>
          </a:p>
          <a:p>
            <a:r>
              <a:rPr lang="en-US" dirty="0" smtClean="0"/>
              <a:t>Reboot – restart an EC2 instance</a:t>
            </a:r>
          </a:p>
          <a:p>
            <a:r>
              <a:rPr lang="en-US" dirty="0" smtClean="0"/>
              <a:t>Terminate – permanently stop and destroy an EC2 instance. Any associated EBS volumes may also be destroyed at this time depending on configuration</a:t>
            </a:r>
            <a:endParaRPr lang="en-US" dirty="0"/>
          </a:p>
        </p:txBody>
      </p:sp>
    </p:spTree>
    <p:extLst>
      <p:ext uri="{BB962C8B-B14F-4D97-AF65-F5344CB8AC3E}">
        <p14:creationId xmlns:p14="http://schemas.microsoft.com/office/powerpoint/2010/main" val="3969201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850106"/>
          </a:xfrm>
        </p:spPr>
        <p:txBody>
          <a:bodyPr/>
          <a:lstStyle/>
          <a:p>
            <a:r>
              <a:rPr lang="en-US" dirty="0" smtClean="0"/>
              <a:t>What is an AMI/snapshot?</a:t>
            </a:r>
            <a:endParaRPr lang="en-US" dirty="0"/>
          </a:p>
        </p:txBody>
      </p:sp>
      <p:sp>
        <p:nvSpPr>
          <p:cNvPr id="3" name="Content Placeholder 2"/>
          <p:cNvSpPr>
            <a:spLocks noGrp="1"/>
          </p:cNvSpPr>
          <p:nvPr>
            <p:ph idx="1"/>
          </p:nvPr>
        </p:nvSpPr>
        <p:spPr>
          <a:xfrm>
            <a:off x="152400" y="836712"/>
            <a:ext cx="8839200" cy="5343872"/>
          </a:xfrm>
        </p:spPr>
        <p:txBody>
          <a:bodyPr/>
          <a:lstStyle/>
          <a:p>
            <a:r>
              <a:rPr lang="en-US" dirty="0" smtClean="0"/>
              <a:t>AMI (Amazon Machine Image) – a template that specifies how to launch EC2 instances</a:t>
            </a:r>
          </a:p>
          <a:p>
            <a:pPr lvl="1"/>
            <a:r>
              <a:rPr lang="en-US" dirty="0" smtClean="0"/>
              <a:t>Root volume with </a:t>
            </a:r>
            <a:r>
              <a:rPr lang="en-US" dirty="0"/>
              <a:t>o</a:t>
            </a:r>
            <a:r>
              <a:rPr lang="en-US" dirty="0" smtClean="0"/>
              <a:t>perating system (OS), pre-installed applications, </a:t>
            </a:r>
            <a:r>
              <a:rPr lang="en-US" dirty="0" err="1" smtClean="0"/>
              <a:t>etc</a:t>
            </a:r>
            <a:endParaRPr lang="en-US" dirty="0" smtClean="0"/>
          </a:p>
          <a:p>
            <a:pPr lvl="1"/>
            <a:r>
              <a:rPr lang="en-US" dirty="0" smtClean="0"/>
              <a:t>Launch permissions the determine who can use the AMI</a:t>
            </a:r>
          </a:p>
          <a:p>
            <a:pPr lvl="1"/>
            <a:r>
              <a:rPr lang="en-US" dirty="0" smtClean="0"/>
              <a:t>Specification of (data) volumes to attach when launched</a:t>
            </a:r>
          </a:p>
          <a:p>
            <a:r>
              <a:rPr lang="en-US" dirty="0" smtClean="0"/>
              <a:t>You can create an AMI for any instance you have created/configured</a:t>
            </a:r>
          </a:p>
          <a:p>
            <a:r>
              <a:rPr lang="en-US" dirty="0" smtClean="0"/>
              <a:t>AMI can be made public for sharing (region-specific)</a:t>
            </a:r>
          </a:p>
          <a:p>
            <a:r>
              <a:rPr lang="en-US" dirty="0" smtClean="0"/>
              <a:t>Creating an AMI involves creating a snapshot of the root and any attached volumes. You will be charged to store this snapshot.</a:t>
            </a:r>
            <a:endParaRPr lang="en-US" dirty="0"/>
          </a:p>
        </p:txBody>
      </p:sp>
    </p:spTree>
    <p:extLst>
      <p:ext uri="{BB962C8B-B14F-4D97-AF65-F5344CB8AC3E}">
        <p14:creationId xmlns:p14="http://schemas.microsoft.com/office/powerpoint/2010/main" val="3271414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752"/>
            <a:ext cx="8839200" cy="1143000"/>
          </a:xfrm>
        </p:spPr>
        <p:txBody>
          <a:bodyPr/>
          <a:lstStyle/>
          <a:p>
            <a:r>
              <a:rPr lang="en-US" sz="3200" dirty="0"/>
              <a:t>I can not log into my EC2 instance, what might have gone wrong</a:t>
            </a:r>
            <a:r>
              <a:rPr lang="en-US" sz="3200" dirty="0" smtClean="0"/>
              <a:t>?</a:t>
            </a:r>
            <a:endParaRPr lang="en-US" sz="3200" dirty="0"/>
          </a:p>
        </p:txBody>
      </p:sp>
      <p:sp>
        <p:nvSpPr>
          <p:cNvPr id="3" name="Content Placeholder 2"/>
          <p:cNvSpPr>
            <a:spLocks noGrp="1"/>
          </p:cNvSpPr>
          <p:nvPr>
            <p:ph idx="1"/>
          </p:nvPr>
        </p:nvSpPr>
        <p:spPr>
          <a:xfrm>
            <a:off x="152400" y="1268760"/>
            <a:ext cx="8839200" cy="5055840"/>
          </a:xfrm>
        </p:spPr>
        <p:txBody>
          <a:bodyPr/>
          <a:lstStyle/>
          <a:p>
            <a:r>
              <a:rPr lang="en-US" dirty="0" smtClean="0"/>
              <a:t>Is your instance running?</a:t>
            </a:r>
            <a:endParaRPr lang="en-US" dirty="0"/>
          </a:p>
          <a:p>
            <a:r>
              <a:rPr lang="en-US" dirty="0" smtClean="0"/>
              <a:t>Are you providing the correct path to your key </a:t>
            </a:r>
            <a:r>
              <a:rPr lang="en-US" dirty="0"/>
              <a:t>file?</a:t>
            </a:r>
          </a:p>
          <a:p>
            <a:r>
              <a:rPr lang="en-US" dirty="0" smtClean="0"/>
              <a:t>Is it the correct key </a:t>
            </a:r>
            <a:r>
              <a:rPr lang="en-US" dirty="0"/>
              <a:t>file? </a:t>
            </a:r>
          </a:p>
          <a:p>
            <a:r>
              <a:rPr lang="en-US" dirty="0" smtClean="0"/>
              <a:t>Have </a:t>
            </a:r>
            <a:r>
              <a:rPr lang="en-US" dirty="0"/>
              <a:t>you set the permissions for your </a:t>
            </a:r>
            <a:r>
              <a:rPr lang="en-US" dirty="0" smtClean="0"/>
              <a:t>key </a:t>
            </a:r>
            <a:r>
              <a:rPr lang="en-US" dirty="0"/>
              <a:t>file </a:t>
            </a:r>
            <a:r>
              <a:rPr lang="en-US" dirty="0" smtClean="0"/>
              <a:t>correctly? </a:t>
            </a:r>
          </a:p>
          <a:p>
            <a:r>
              <a:rPr lang="en-US" dirty="0" smtClean="0"/>
              <a:t>Did </a:t>
            </a:r>
            <a:r>
              <a:rPr lang="en-US" dirty="0"/>
              <a:t>you </a:t>
            </a:r>
            <a:r>
              <a:rPr lang="en-US" dirty="0" smtClean="0"/>
              <a:t>specify a valid </a:t>
            </a:r>
            <a:r>
              <a:rPr lang="en-US" dirty="0"/>
              <a:t>user </a:t>
            </a:r>
            <a:r>
              <a:rPr lang="en-US" dirty="0" smtClean="0"/>
              <a:t>for your AMI (e.g., </a:t>
            </a:r>
            <a:r>
              <a:rPr lang="en-US" dirty="0" err="1" smtClean="0"/>
              <a:t>ubuntu</a:t>
            </a:r>
            <a:r>
              <a:rPr lang="en-US" dirty="0" smtClean="0"/>
              <a:t>)?</a:t>
            </a:r>
            <a:endParaRPr lang="en-US" dirty="0"/>
          </a:p>
          <a:p>
            <a:r>
              <a:rPr lang="en-US" dirty="0" smtClean="0"/>
              <a:t>Did </a:t>
            </a:r>
            <a:r>
              <a:rPr lang="en-US" dirty="0"/>
              <a:t>you specify the correct IP </a:t>
            </a:r>
            <a:r>
              <a:rPr lang="en-US" dirty="0" smtClean="0"/>
              <a:t>address?</a:t>
            </a:r>
            <a:endParaRPr lang="en-US" dirty="0"/>
          </a:p>
          <a:p>
            <a:r>
              <a:rPr lang="en-US" dirty="0" smtClean="0"/>
              <a:t>Does </a:t>
            </a:r>
            <a:r>
              <a:rPr lang="en-US" dirty="0"/>
              <a:t>the Security Group </a:t>
            </a:r>
            <a:r>
              <a:rPr lang="en-US" dirty="0" smtClean="0"/>
              <a:t>for </a:t>
            </a:r>
            <a:r>
              <a:rPr lang="en-US" dirty="0"/>
              <a:t>the instance allow </a:t>
            </a:r>
            <a:r>
              <a:rPr lang="en-US" dirty="0" smtClean="0"/>
              <a:t>access for your connection protocol (e.g., SSH) and location?</a:t>
            </a:r>
            <a:endParaRPr lang="en-US" dirty="0"/>
          </a:p>
        </p:txBody>
      </p:sp>
    </p:spTree>
    <p:extLst>
      <p:ext uri="{BB962C8B-B14F-4D97-AF65-F5344CB8AC3E}">
        <p14:creationId xmlns:p14="http://schemas.microsoft.com/office/powerpoint/2010/main" val="447214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706090"/>
          </a:xfrm>
        </p:spPr>
        <p:txBody>
          <a:bodyPr/>
          <a:lstStyle/>
          <a:p>
            <a:r>
              <a:rPr lang="en-US" sz="3200" dirty="0"/>
              <a:t>How much does it cost to use AWS EC2 resources</a:t>
            </a:r>
            <a:r>
              <a:rPr lang="en-US" sz="3200" dirty="0" smtClean="0"/>
              <a:t>?</a:t>
            </a:r>
            <a:endParaRPr lang="en-US" sz="3200" dirty="0"/>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741736" y="620688"/>
            <a:ext cx="7286648" cy="4465166"/>
          </a:xfrm>
        </p:spPr>
      </p:pic>
      <p:sp>
        <p:nvSpPr>
          <p:cNvPr id="5" name="TextBox 4"/>
          <p:cNvSpPr txBox="1"/>
          <p:nvPr/>
        </p:nvSpPr>
        <p:spPr>
          <a:xfrm>
            <a:off x="251421" y="5085184"/>
            <a:ext cx="8785075" cy="1323439"/>
          </a:xfrm>
          <a:prstGeom prst="rect">
            <a:avLst/>
          </a:prstGeom>
          <a:noFill/>
        </p:spPr>
        <p:txBody>
          <a:bodyPr wrap="square" rtlCol="0">
            <a:spAutoFit/>
          </a:bodyPr>
          <a:lstStyle/>
          <a:p>
            <a:pPr algn="ctr"/>
            <a:r>
              <a:rPr lang="en-US" sz="2000" dirty="0" smtClean="0"/>
              <a:t>Data transfer (GB): In: free or $0.01; Out: free, $0.01 or $0.02</a:t>
            </a:r>
            <a:br>
              <a:rPr lang="en-US" sz="2000" dirty="0" smtClean="0"/>
            </a:br>
            <a:r>
              <a:rPr lang="en-US" sz="2000" dirty="0" smtClean="0"/>
              <a:t>EBS storage (</a:t>
            </a:r>
            <a:r>
              <a:rPr lang="en-US" sz="2000" dirty="0"/>
              <a:t>GB/</a:t>
            </a:r>
            <a:r>
              <a:rPr lang="en-US" sz="2000" dirty="0" smtClean="0"/>
              <a:t>Month): $0.10</a:t>
            </a:r>
            <a:br>
              <a:rPr lang="en-US" sz="2000" dirty="0" smtClean="0"/>
            </a:br>
            <a:r>
              <a:rPr lang="en-US" sz="2000" dirty="0" smtClean="0"/>
              <a:t>S3 storage (GB/Month):  $0.023 standard, $0.0125 infrequent access, or $0.004 glacier</a:t>
            </a:r>
            <a:endParaRPr lang="en-US" sz="2000" dirty="0"/>
          </a:p>
        </p:txBody>
      </p:sp>
    </p:spTree>
    <p:extLst>
      <p:ext uri="{BB962C8B-B14F-4D97-AF65-F5344CB8AC3E}">
        <p14:creationId xmlns:p14="http://schemas.microsoft.com/office/powerpoint/2010/main" val="245283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itle 1"/>
          <p:cNvSpPr txBox="1">
            <a:spLocks/>
          </p:cNvSpPr>
          <p:nvPr/>
        </p:nvSpPr>
        <p:spPr bwMode="auto">
          <a:xfrm>
            <a:off x="2943225" y="548680"/>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smtClean="0">
                <a:solidFill>
                  <a:schemeClr val="bg1"/>
                </a:solidFill>
                <a:latin typeface="Calibri" charset="0"/>
                <a:cs typeface="Segoe UI" charset="0"/>
              </a:rPr>
              <a:t>Introduction to cloud computing</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Obi Griffith and Alex Wagner</a:t>
            </a:r>
          </a:p>
          <a:p>
            <a:pPr fontAlgn="auto">
              <a:spcAft>
                <a:spcPts val="0"/>
              </a:spcAft>
              <a:buFont typeface="Arial" pitchFamily="34" charset="0"/>
              <a:buNone/>
              <a:defRPr/>
            </a:pPr>
            <a:r>
              <a:rPr lang="en-US" sz="1600" dirty="0" smtClean="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smtClean="0">
                <a:ln w="1270">
                  <a:solidFill>
                    <a:schemeClr val="tx1">
                      <a:alpha val="38000"/>
                    </a:schemeClr>
                  </a:solidFill>
                </a:ln>
                <a:latin typeface="Calibri"/>
                <a:ea typeface="+mn-ea"/>
                <a:cs typeface="Calibri"/>
              </a:rPr>
              <a:t>November </a:t>
            </a:r>
            <a:r>
              <a:rPr lang="en-US" sz="1400" dirty="0" smtClean="0">
                <a:ln w="1270">
                  <a:solidFill>
                    <a:schemeClr val="tx1">
                      <a:alpha val="38000"/>
                    </a:schemeClr>
                  </a:solidFill>
                </a:ln>
                <a:latin typeface="Calibri"/>
                <a:ea typeface="+mn-ea"/>
                <a:cs typeface="Calibri"/>
              </a:rPr>
              <a:t>6 </a:t>
            </a:r>
            <a:r>
              <a:rPr lang="en-US" sz="1400" dirty="0">
                <a:ln w="1270">
                  <a:solidFill>
                    <a:schemeClr val="tx1">
                      <a:alpha val="38000"/>
                    </a:schemeClr>
                  </a:solidFill>
                </a:ln>
                <a:latin typeface="Calibri"/>
                <a:ea typeface="+mn-ea"/>
                <a:cs typeface="Calibri"/>
              </a:rPr>
              <a:t>- </a:t>
            </a:r>
            <a:r>
              <a:rPr lang="en-US" sz="1400" dirty="0" smtClean="0">
                <a:ln w="1270">
                  <a:solidFill>
                    <a:schemeClr val="tx1">
                      <a:alpha val="38000"/>
                    </a:schemeClr>
                  </a:solidFill>
                </a:ln>
                <a:latin typeface="Calibri"/>
                <a:ea typeface="+mn-ea"/>
                <a:cs typeface="Calibri"/>
              </a:rPr>
              <a:t>19</a:t>
            </a:r>
            <a:r>
              <a:rPr lang="en-US" sz="1400" dirty="0" smtClean="0">
                <a:ln w="1270">
                  <a:solidFill>
                    <a:schemeClr val="tx1">
                      <a:alpha val="38000"/>
                    </a:schemeClr>
                  </a:solidFill>
                </a:ln>
                <a:latin typeface="Calibri"/>
                <a:ea typeface="+mn-ea"/>
                <a:cs typeface="Calibri"/>
              </a:rPr>
              <a:t>, 2017</a:t>
            </a:r>
            <a:endParaRPr lang="en-US" sz="1400" dirty="0" smtClean="0">
              <a:ln w="1270">
                <a:solidFill>
                  <a:schemeClr val="tx1">
                    <a:alpha val="38000"/>
                  </a:schemeClr>
                </a:solidFill>
              </a:ln>
              <a:latin typeface="Calibri"/>
              <a:ea typeface="+mn-ea"/>
              <a:cs typeface="Calibri"/>
            </a:endParaRPr>
          </a:p>
        </p:txBody>
      </p:sp>
      <p:pic>
        <p:nvPicPr>
          <p:cNvPr id="2" name="Picture 1" descr="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708920"/>
            <a:ext cx="5737848" cy="3825232"/>
          </a:xfrm>
          <a:prstGeom prst="rect">
            <a:avLst/>
          </a:prstGeom>
        </p:spPr>
      </p:pic>
    </p:spTree>
    <p:extLst>
      <p:ext uri="{BB962C8B-B14F-4D97-AF65-F5344CB8AC3E}">
        <p14:creationId xmlns:p14="http://schemas.microsoft.com/office/powerpoint/2010/main" val="325060695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sz="3200" dirty="0" smtClean="0"/>
              <a:t>Why </a:t>
            </a:r>
            <a:r>
              <a:rPr lang="en-US" sz="3200" dirty="0"/>
              <a:t>am I still getting a monthly </a:t>
            </a:r>
            <a:r>
              <a:rPr lang="en-US" sz="3200" dirty="0" smtClean="0"/>
              <a:t>bill?</a:t>
            </a:r>
            <a:endParaRPr lang="en-US" sz="3200" dirty="0"/>
          </a:p>
        </p:txBody>
      </p:sp>
      <p:sp>
        <p:nvSpPr>
          <p:cNvPr id="3" name="Content Placeholder 2"/>
          <p:cNvSpPr>
            <a:spLocks noGrp="1"/>
          </p:cNvSpPr>
          <p:nvPr>
            <p:ph idx="1"/>
          </p:nvPr>
        </p:nvSpPr>
        <p:spPr>
          <a:xfrm>
            <a:off x="152400" y="1052736"/>
            <a:ext cx="8839200" cy="5055840"/>
          </a:xfrm>
        </p:spPr>
        <p:txBody>
          <a:bodyPr/>
          <a:lstStyle/>
          <a:p>
            <a:r>
              <a:rPr lang="en-US" dirty="0"/>
              <a:t>Generally you get an accounting of usage and cost on a 30 day </a:t>
            </a:r>
            <a:r>
              <a:rPr lang="en-US" dirty="0" smtClean="0"/>
              <a:t>cycle</a:t>
            </a:r>
          </a:p>
          <a:p>
            <a:pPr lvl="1"/>
            <a:r>
              <a:rPr lang="en-US" dirty="0"/>
              <a:t>Pricing is per instance-</a:t>
            </a:r>
            <a:r>
              <a:rPr lang="en-US" dirty="0" smtClean="0"/>
              <a:t>hour (now instance-second!) </a:t>
            </a:r>
            <a:r>
              <a:rPr lang="en-US" dirty="0"/>
              <a:t>consumed for each instance type</a:t>
            </a:r>
            <a:r>
              <a:rPr lang="en-US" dirty="0" smtClean="0"/>
              <a:t>.</a:t>
            </a:r>
          </a:p>
          <a:p>
            <a:pPr lvl="1"/>
            <a:r>
              <a:rPr lang="en-US" dirty="0" smtClean="0"/>
              <a:t>Also charges for storage, transfers, </a:t>
            </a:r>
            <a:r>
              <a:rPr lang="en-US" dirty="0" err="1" smtClean="0"/>
              <a:t>etc</a:t>
            </a:r>
            <a:endParaRPr lang="en-US" dirty="0" smtClean="0"/>
          </a:p>
          <a:p>
            <a:r>
              <a:rPr lang="en-US" dirty="0" smtClean="0"/>
              <a:t>Be aware of regions!</a:t>
            </a:r>
          </a:p>
          <a:p>
            <a:r>
              <a:rPr lang="en-US" dirty="0" smtClean="0"/>
              <a:t>Even when an instance is stopped, storage for root or other EBS volumes persist</a:t>
            </a:r>
          </a:p>
          <a:p>
            <a:r>
              <a:rPr lang="en-US" dirty="0" smtClean="0"/>
              <a:t>Creating AMIs/snapshots requires storage</a:t>
            </a:r>
          </a:p>
          <a:p>
            <a:r>
              <a:rPr lang="en-US" dirty="0" smtClean="0"/>
              <a:t>Explore the billing and cost management tools of AWS to track your spending, set warnings, </a:t>
            </a:r>
            <a:r>
              <a:rPr lang="en-US" dirty="0" err="1" smtClean="0"/>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smtClean="0"/>
              <a:t>Amazon AWS documentation</a:t>
            </a:r>
            <a:endParaRPr lang="en-US" dirty="0"/>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a:t>
            </a:r>
            <a:r>
              <a:rPr lang="en-US" dirty="0" smtClean="0">
                <a:hlinkClick r:id="rId2"/>
              </a:rPr>
              <a:t>Computing</a:t>
            </a:r>
          </a:p>
          <a:p>
            <a:pPr marL="0" indent="0" algn="ctr">
              <a:buNone/>
            </a:pPr>
            <a:endParaRPr lang="en-US" dirty="0" smtClean="0">
              <a:hlinkClick r:id="rId2"/>
            </a:endParaRPr>
          </a:p>
          <a:p>
            <a:pPr marL="0" indent="0" algn="ctr">
              <a:buNone/>
            </a:pPr>
            <a:r>
              <a:rPr lang="en-US" dirty="0" smtClean="0">
                <a:hlinkClick r:id="rId2"/>
              </a:rPr>
              <a:t>http</a:t>
            </a:r>
            <a:r>
              <a:rPr lang="en-US" dirty="0">
                <a:hlinkClick r:id="rId2"/>
              </a:rPr>
              <a:t>://aws.amazon.com/console</a:t>
            </a:r>
            <a:r>
              <a:rPr lang="en-US" dirty="0" smtClean="0">
                <a:hlinkClick r:id="rId2"/>
              </a:rPr>
              <a:t>/</a:t>
            </a:r>
            <a:endParaRPr lang="en-US" dirty="0" smtClean="0"/>
          </a:p>
        </p:txBody>
      </p:sp>
    </p:spTree>
    <p:extLst>
      <p:ext uri="{BB962C8B-B14F-4D97-AF65-F5344CB8AC3E}">
        <p14:creationId xmlns:p14="http://schemas.microsoft.com/office/powerpoint/2010/main" val="130616168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smtClean="0"/>
              <a:t>are</a:t>
            </a:r>
            <a:r>
              <a:rPr lang="pl-PL" dirty="0" smtClean="0"/>
              <a:t> </a:t>
            </a:r>
            <a:r>
              <a:rPr lang="pl-PL" dirty="0" err="1" smtClean="0"/>
              <a:t>different</a:t>
            </a:r>
            <a:r>
              <a:rPr lang="pl-PL" dirty="0" smtClean="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smtClean="0"/>
              <a:t>Command</a:t>
            </a:r>
            <a:r>
              <a:rPr lang="pl-PL" dirty="0" smtClean="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smtClean="0"/>
              <a:t>powerful</a:t>
            </a:r>
            <a:r>
              <a:rPr lang="pl-PL" dirty="0" smtClean="0"/>
              <a:t> Unix </a:t>
            </a:r>
            <a:r>
              <a:rPr lang="pl-PL" dirty="0" err="1"/>
              <a:t>box</a:t>
            </a:r>
            <a:r>
              <a:rPr lang="pl-PL" dirty="0"/>
              <a:t>)</a:t>
            </a:r>
          </a:p>
          <a:p>
            <a:pPr marL="914400" lvl="1" indent="-457200">
              <a:buFont typeface="+mj-lt"/>
              <a:buAutoNum type="arabicPeriod"/>
              <a:defRPr/>
            </a:pPr>
            <a:r>
              <a:rPr lang="pl-PL" dirty="0" smtClean="0"/>
              <a:t>With </a:t>
            </a:r>
            <a:r>
              <a:rPr lang="pl-PL" dirty="0"/>
              <a:t>a web-</a:t>
            </a:r>
            <a:r>
              <a:rPr lang="pl-PL" dirty="0" err="1"/>
              <a:t>browser</a:t>
            </a:r>
            <a:r>
              <a:rPr lang="pl-PL" dirty="0"/>
              <a:t> </a:t>
            </a:r>
            <a:r>
              <a:rPr lang="pl-PL" dirty="0" smtClean="0"/>
              <a:t>(</a:t>
            </a:r>
            <a:r>
              <a:rPr lang="pl-PL" dirty="0" err="1" smtClean="0"/>
              <a:t>e.g</a:t>
            </a:r>
            <a:r>
              <a:rPr lang="pl-PL" dirty="0" smtClean="0"/>
              <a:t>. </a:t>
            </a:r>
            <a:r>
              <a:rPr lang="pl-PL" dirty="0" err="1" smtClean="0"/>
              <a:t>Galaxy</a:t>
            </a:r>
            <a:r>
              <a:rPr lang="pl-PL" dirty="0"/>
              <a:t>): not </a:t>
            </a:r>
            <a:r>
              <a:rPr lang="pl-PL" dirty="0" smtClean="0"/>
              <a:t>in </a:t>
            </a:r>
            <a:r>
              <a:rPr lang="pl-PL" dirty="0" err="1" smtClean="0"/>
              <a:t>this</a:t>
            </a:r>
            <a:r>
              <a:rPr lang="pl-PL" dirty="0" smtClean="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t>
            </a:r>
            <a:r>
              <a:rPr lang="en-US" dirty="0" smtClean="0">
                <a:ea typeface="ＭＳ Ｐゴシック" charset="0"/>
              </a:rPr>
              <a:t>a web server</a:t>
            </a:r>
            <a:endParaRPr lang="en-US" dirty="0">
              <a:ea typeface="ＭＳ Ｐゴシック" charset="0"/>
            </a:endParaRPr>
          </a:p>
          <a:p>
            <a:r>
              <a:rPr lang="en-US" dirty="0">
                <a:ea typeface="ＭＳ Ｐゴシック" charset="0"/>
              </a:rPr>
              <a:t>We brought up an Ubuntu (Linux) instance, and loaded a whole bunch of software for NGS analysis.</a:t>
            </a:r>
          </a:p>
          <a:p>
            <a:r>
              <a:rPr lang="en-US" dirty="0" smtClean="0">
                <a:ea typeface="ＭＳ Ｐゴシック" charset="0"/>
              </a:rPr>
              <a:t>We will clone this </a:t>
            </a:r>
            <a:r>
              <a:rPr lang="en-US" dirty="0">
                <a:ea typeface="ＭＳ Ｐゴシック" charset="0"/>
              </a:rPr>
              <a:t>and </a:t>
            </a:r>
            <a:r>
              <a:rPr lang="en-US" dirty="0" smtClean="0">
                <a:ea typeface="ＭＳ Ｐゴシック" charset="0"/>
              </a:rPr>
              <a:t>create separate </a:t>
            </a:r>
            <a:r>
              <a:rPr lang="en-US" dirty="0">
                <a:ea typeface="ＭＳ Ｐゴシック" charset="0"/>
              </a:rPr>
              <a:t>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smtClean="0">
                <a:ea typeface="ＭＳ Ｐゴシック" charset="0"/>
              </a:rPr>
              <a:t>Logging into Amazon AWS</a:t>
            </a:r>
            <a:endParaRPr lang="en-US" dirty="0">
              <a:ea typeface="ＭＳ Ｐゴシック" charset="0"/>
            </a:endParaRPr>
          </a:p>
        </p:txBody>
      </p:sp>
    </p:spTree>
    <p:extLst>
      <p:ext uri="{BB962C8B-B14F-4D97-AF65-F5344CB8AC3E}">
        <p14:creationId xmlns:p14="http://schemas.microsoft.com/office/powerpoint/2010/main" val="305460201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07950" y="-26988"/>
            <a:ext cx="8839200" cy="863601"/>
          </a:xfrm>
        </p:spPr>
        <p:txBody>
          <a:bodyPr/>
          <a:lstStyle/>
          <a:p>
            <a:r>
              <a:rPr lang="en-US" sz="3200" dirty="0"/>
              <a:t>Go to course wiki, “Accessing the cloud” page</a:t>
            </a:r>
            <a:endParaRPr lang="en-US" sz="3200" dirty="0"/>
          </a:p>
        </p:txBody>
      </p:sp>
      <p:pic>
        <p:nvPicPr>
          <p:cNvPr id="2" name="Picture 1" descr="Screenshot 2017-11-10 11.46.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022888"/>
            <a:ext cx="8912205" cy="4782376"/>
          </a:xfrm>
          <a:prstGeom prst="rect">
            <a:avLst/>
          </a:prstGeom>
        </p:spPr>
      </p:pic>
    </p:spTree>
    <p:extLst>
      <p:ext uri="{BB962C8B-B14F-4D97-AF65-F5344CB8AC3E}">
        <p14:creationId xmlns:p14="http://schemas.microsoft.com/office/powerpoint/2010/main" val="56438716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AWS console</a:t>
            </a:r>
            <a:br>
              <a:rPr lang="en-US" dirty="0" smtClean="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https://workshops.signin.aws.amazon.com/</a:t>
            </a:r>
            <a:r>
              <a:rPr lang="en-US" dirty="0" smtClean="0">
                <a:hlinkClick r:id="rId3"/>
              </a:rPr>
              <a:t>console</a:t>
            </a:r>
            <a:r>
              <a:rPr lang="en-US" dirty="0" smtClean="0"/>
              <a:t> </a:t>
            </a:r>
            <a:endParaRPr lang="en-US" dirty="0"/>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7286"/>
            <a:ext cx="8839200" cy="4670227"/>
          </a:xfrm>
        </p:spPr>
      </p:pic>
      <p:sp>
        <p:nvSpPr>
          <p:cNvPr id="2" name="Title 1"/>
          <p:cNvSpPr>
            <a:spLocks noGrp="1"/>
          </p:cNvSpPr>
          <p:nvPr>
            <p:ph type="title"/>
          </p:nvPr>
        </p:nvSpPr>
        <p:spPr/>
        <p:txBody>
          <a:bodyPr/>
          <a:lstStyle/>
          <a:p>
            <a:r>
              <a:rPr lang="en-US" dirty="0"/>
              <a:t>Select "EC2" </a:t>
            </a:r>
            <a:r>
              <a:rPr lang="en-US" dirty="0" smtClean="0"/>
              <a:t>service</a:t>
            </a:r>
            <a:endParaRPr lang="en-US" dirty="0"/>
          </a:p>
        </p:txBody>
      </p:sp>
      <p:cxnSp>
        <p:nvCxnSpPr>
          <p:cNvPr id="5" name="Straight Arrow Connector 4"/>
          <p:cNvCxnSpPr/>
          <p:nvPr/>
        </p:nvCxnSpPr>
        <p:spPr>
          <a:xfrm flipH="1">
            <a:off x="2915816" y="24928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636912"/>
            <a:ext cx="3006080" cy="830997"/>
          </a:xfrm>
          <a:prstGeom prst="rect">
            <a:avLst/>
          </a:prstGeom>
          <a:solidFill>
            <a:schemeClr val="bg1"/>
          </a:solidFill>
        </p:spPr>
        <p:txBody>
          <a:bodyPr wrap="square">
            <a:spAutoFit/>
          </a:bodyPr>
          <a:lstStyle/>
          <a:p>
            <a:r>
              <a:rPr lang="en-US" dirty="0"/>
              <a:t>Make sure you are in Oregon </a:t>
            </a:r>
            <a:r>
              <a:rPr lang="en-US" dirty="0" smtClean="0"/>
              <a:t>region</a:t>
            </a:r>
            <a:endParaRPr lang="en-US" dirty="0"/>
          </a:p>
        </p:txBody>
      </p:sp>
      <p:cxnSp>
        <p:nvCxnSpPr>
          <p:cNvPr id="7" name="Straight Arrow Connector 6"/>
          <p:cNvCxnSpPr/>
          <p:nvPr/>
        </p:nvCxnSpPr>
        <p:spPr>
          <a:xfrm flipV="1">
            <a:off x="8172400" y="1916832"/>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t>
            </a:r>
            <a:r>
              <a:rPr lang="en-US" dirty="0" smtClean="0"/>
              <a:t>a new Instance</a:t>
            </a:r>
            <a:endParaRPr lang="en-US" dirty="0"/>
          </a:p>
        </p:txBody>
      </p:sp>
      <p:pic>
        <p:nvPicPr>
          <p:cNvPr id="4" name="Content Placeholder 3" descr="Screenshot 2015-11-13 21.20.16.png"/>
          <p:cNvPicPr>
            <a:picLocks noGrp="1" noChangeAspect="1"/>
          </p:cNvPicPr>
          <p:nvPr>
            <p:ph idx="1"/>
          </p:nvPr>
        </p:nvPicPr>
        <p:blipFill>
          <a:blip r:embed="rId2">
            <a:extLst>
              <a:ext uri="{28A0092B-C50C-407E-A947-70E740481C1C}">
                <a14:useLocalDpi xmlns:a14="http://schemas.microsoft.com/office/drawing/2010/main" val="0"/>
              </a:ext>
            </a:extLst>
          </a:blip>
          <a:srcRect t="-2174" b="-2174"/>
          <a:stretch>
            <a:fillRect/>
          </a:stretch>
        </p:blipFill>
        <p:spPr/>
      </p:pic>
      <p:cxnSp>
        <p:nvCxnSpPr>
          <p:cNvPr id="5" name="Straight Arrow Connector 4"/>
          <p:cNvCxnSpPr/>
          <p:nvPr/>
        </p:nvCxnSpPr>
        <p:spPr>
          <a:xfrm flipH="1">
            <a:off x="2471438" y="389606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an AMI – Find the CSHL SEQTEC </a:t>
            </a:r>
            <a:r>
              <a:rPr lang="en-US" dirty="0" smtClean="0"/>
              <a:t>2017 </a:t>
            </a:r>
            <a:r>
              <a:rPr lang="en-US" dirty="0" smtClean="0"/>
              <a:t>AMI in the Community AMIs</a:t>
            </a:r>
            <a:endParaRPr lang="en-US" dirty="0"/>
          </a:p>
        </p:txBody>
      </p:sp>
      <p:pic>
        <p:nvPicPr>
          <p:cNvPr id="4" name="Content Placeholder 3" descr="Screenshot 2015-11-13 21.21.59.png"/>
          <p:cNvPicPr>
            <a:picLocks noGrp="1" noChangeAspect="1"/>
          </p:cNvPicPr>
          <p:nvPr>
            <p:ph idx="1"/>
          </p:nvPr>
        </p:nvPicPr>
        <p:blipFill>
          <a:blip r:embed="rId2">
            <a:extLst>
              <a:ext uri="{28A0092B-C50C-407E-A947-70E740481C1C}">
                <a14:useLocalDpi xmlns:a14="http://schemas.microsoft.com/office/drawing/2010/main" val="0"/>
              </a:ext>
            </a:extLst>
          </a:blip>
          <a:srcRect t="-6514" b="-6514"/>
          <a:stretch>
            <a:fillRect/>
          </a:stretch>
        </p:blipFill>
        <p:spPr/>
      </p:pic>
      <p:sp>
        <p:nvSpPr>
          <p:cNvPr id="6" name="Rectangle 5"/>
          <p:cNvSpPr/>
          <p:nvPr/>
        </p:nvSpPr>
        <p:spPr>
          <a:xfrm>
            <a:off x="2267744" y="4869160"/>
            <a:ext cx="5616624" cy="830997"/>
          </a:xfrm>
          <a:prstGeom prst="rect">
            <a:avLst/>
          </a:prstGeom>
        </p:spPr>
        <p:txBody>
          <a:bodyPr wrap="square">
            <a:spAutoFit/>
          </a:bodyPr>
          <a:lstStyle/>
          <a:p>
            <a:r>
              <a:rPr lang="en-US" dirty="0" smtClean="0"/>
              <a:t>Search for: </a:t>
            </a:r>
            <a:r>
              <a:rPr lang="en-US" dirty="0" smtClean="0"/>
              <a:t>“</a:t>
            </a:r>
            <a:r>
              <a:rPr lang="hu-HU" dirty="0" smtClean="0"/>
              <a:t>cshl_seqtec_2017_v1” </a:t>
            </a:r>
            <a:r>
              <a:rPr lang="hu-HU" dirty="0" smtClean="0"/>
              <a:t>(</a:t>
            </a:r>
            <a:r>
              <a:rPr lang="en-US" dirty="0" smtClean="0"/>
              <a:t>US West - Oregon)</a:t>
            </a:r>
            <a:endParaRPr lang="en-US" dirty="0"/>
          </a:p>
        </p:txBody>
      </p:sp>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491880"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3465987"/>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15-11-15 19.32.49.png"/>
          <p:cNvPicPr>
            <a:picLocks noGrp="1" noChangeAspect="1"/>
          </p:cNvPicPr>
          <p:nvPr>
            <p:ph idx="1"/>
          </p:nvPr>
        </p:nvPicPr>
        <p:blipFill>
          <a:blip r:embed="rId2">
            <a:extLst>
              <a:ext uri="{28A0092B-C50C-407E-A947-70E740481C1C}">
                <a14:useLocalDpi xmlns:a14="http://schemas.microsoft.com/office/drawing/2010/main" val="0"/>
              </a:ext>
            </a:extLst>
          </a:blip>
          <a:srcRect t="-1659" b="-1659"/>
          <a:stretch>
            <a:fillRect/>
          </a:stretch>
        </p:blipFill>
        <p:spPr/>
      </p:pic>
      <p:sp>
        <p:nvSpPr>
          <p:cNvPr id="2" name="Title 1"/>
          <p:cNvSpPr>
            <a:spLocks noGrp="1"/>
          </p:cNvSpPr>
          <p:nvPr>
            <p:ph type="title"/>
          </p:nvPr>
        </p:nvSpPr>
        <p:spPr/>
        <p:txBody>
          <a:bodyPr/>
          <a:lstStyle/>
          <a:p>
            <a:r>
              <a:rPr lang="en-US" dirty="0"/>
              <a:t>Choose </a:t>
            </a:r>
            <a:r>
              <a:rPr lang="en-US" dirty="0" smtClean="0"/>
              <a:t>“m4.2xlarge” </a:t>
            </a:r>
            <a:r>
              <a:rPr lang="en-US" dirty="0"/>
              <a:t>instance type, then "Next: Configure Instance Details".</a:t>
            </a:r>
          </a:p>
        </p:txBody>
      </p:sp>
      <p:cxnSp>
        <p:nvCxnSpPr>
          <p:cNvPr id="5" name="Straight Arrow Connector 4"/>
          <p:cNvCxnSpPr/>
          <p:nvPr/>
        </p:nvCxnSpPr>
        <p:spPr>
          <a:xfrm flipH="1">
            <a:off x="5940152" y="541602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452320" y="5949280"/>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smtClean="0"/>
              <a:t>"Protect </a:t>
            </a:r>
            <a:r>
              <a:rPr lang="en-US" dirty="0"/>
              <a:t>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smtClean="0"/>
              <a:t>-</a:t>
            </a:r>
            <a:r>
              <a:rPr lang="en-US" sz="2400" dirty="0" err="1" smtClean="0"/>
              <a:t>xxxxxxx</a:t>
            </a:r>
            <a:r>
              <a:rPr lang="en-US" sz="2400" dirty="0" smtClean="0"/>
              <a:t>" </a:t>
            </a:r>
            <a:r>
              <a:rPr lang="en-US" sz="2400" dirty="0"/>
              <a:t>(32GB) and "snap-</a:t>
            </a:r>
            <a:r>
              <a:rPr lang="en-US" sz="2400" dirty="0" err="1"/>
              <a:t>xxxxxxx</a:t>
            </a:r>
            <a:r>
              <a:rPr lang="en-US" sz="2400" dirty="0"/>
              <a:t>" </a:t>
            </a:r>
            <a:r>
              <a:rPr lang="en-US" sz="2400" dirty="0" smtClean="0"/>
              <a:t>(250GB</a:t>
            </a:r>
            <a:r>
              <a:rPr lang="en-US" sz="2400" dirty="0"/>
              <a:t>)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a:t>
            </a:r>
            <a:r>
              <a:rPr lang="en-US" sz="2800" dirty="0" smtClean="0"/>
              <a:t>like “Name</a:t>
            </a:r>
            <a:r>
              <a:rPr lang="en-US" sz="2800" dirty="0"/>
              <a:t>=</a:t>
            </a:r>
            <a:r>
              <a:rPr lang="en-US" sz="2800" dirty="0" err="1" smtClean="0"/>
              <a:t>ObiGriffith</a:t>
            </a:r>
            <a:r>
              <a:rPr lang="en-US" sz="2800" dirty="0" smtClean="0"/>
              <a:t>” [use </a:t>
            </a:r>
            <a:r>
              <a:rPr lang="en-US" sz="2800" dirty="0"/>
              <a:t>your own </a:t>
            </a:r>
            <a:r>
              <a:rPr lang="en-US" sz="2800" dirty="0" smtClean="0"/>
              <a:t>name]. </a:t>
            </a:r>
            <a:r>
              <a:rPr lang="en-US" sz="2800" dirty="0"/>
              <a:t>Then hit "Next: Configure Security Group".</a:t>
            </a:r>
          </a:p>
        </p:txBody>
      </p:sp>
      <p:pic>
        <p:nvPicPr>
          <p:cNvPr id="4" name="Content Placeholder 3" descr="Screenshot 2015-11-13 21.34.40.png"/>
          <p:cNvPicPr>
            <a:picLocks noGrp="1" noChangeAspect="1"/>
          </p:cNvPicPr>
          <p:nvPr>
            <p:ph idx="1"/>
          </p:nvPr>
        </p:nvPicPr>
        <p:blipFill>
          <a:blip r:embed="rId2">
            <a:extLst>
              <a:ext uri="{28A0092B-C50C-407E-A947-70E740481C1C}">
                <a14:useLocalDpi xmlns:a14="http://schemas.microsoft.com/office/drawing/2010/main" val="0"/>
              </a:ext>
            </a:extLst>
          </a:blip>
          <a:srcRect t="-4984" b="-4984"/>
          <a:stretch>
            <a:fillRect/>
          </a:stretch>
        </p:blipFill>
        <p:spPr/>
      </p:pic>
      <p:cxnSp>
        <p:nvCxnSpPr>
          <p:cNvPr id="5" name="Straight Arrow Connector 4"/>
          <p:cNvCxnSpPr/>
          <p:nvPr/>
        </p:nvCxnSpPr>
        <p:spPr>
          <a:xfrm flipV="1">
            <a:off x="4355976" y="328498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560" y="4077072"/>
            <a:ext cx="7500771" cy="954107"/>
          </a:xfrm>
          <a:prstGeom prst="rect">
            <a:avLst/>
          </a:prstGeom>
          <a:noFill/>
        </p:spPr>
        <p:txBody>
          <a:bodyPr wrap="none" rtlCol="0">
            <a:spAutoFit/>
          </a:bodyPr>
          <a:lstStyle/>
          <a:p>
            <a:pPr algn="ctr"/>
            <a:r>
              <a:rPr lang="en-US" sz="2800" dirty="0" smtClean="0"/>
              <a:t>Important: Don’t forget to name your instance!</a:t>
            </a:r>
          </a:p>
          <a:p>
            <a:pPr algn="ctr"/>
            <a:r>
              <a:rPr lang="en-US" sz="2800" dirty="0" smtClean="0"/>
              <a:t>(</a:t>
            </a:r>
            <a:r>
              <a:rPr lang="en-US" sz="2800" dirty="0" err="1" smtClean="0"/>
              <a:t>FirstnameLastname</a:t>
            </a:r>
            <a:r>
              <a:rPr lang="en-US" sz="2800" dirty="0" smtClean="0"/>
              <a:t>)</a:t>
            </a:r>
            <a:endParaRPr lang="en-US" sz="2800" dirty="0"/>
          </a:p>
        </p:txBody>
      </p:sp>
      <p:sp>
        <p:nvSpPr>
          <p:cNvPr id="9" name="Rectangle 8"/>
          <p:cNvSpPr/>
          <p:nvPr/>
        </p:nvSpPr>
        <p:spPr>
          <a:xfrm>
            <a:off x="7524328" y="5780606"/>
            <a:ext cx="1440160"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40031"/>
            <a:ext cx="8839200" cy="4644737"/>
          </a:xfrm>
        </p:spPr>
      </p:pic>
      <p:sp>
        <p:nvSpPr>
          <p:cNvPr id="2" name="Title 1"/>
          <p:cNvSpPr>
            <a:spLocks noGrp="1"/>
          </p:cNvSpPr>
          <p:nvPr>
            <p:ph type="title"/>
          </p:nvPr>
        </p:nvSpPr>
        <p:spPr/>
        <p:txBody>
          <a:bodyPr/>
          <a:lstStyle/>
          <a:p>
            <a:r>
              <a:rPr lang="en-US" sz="2400" dirty="0"/>
              <a:t>Select an Existing Security Group, choose "</a:t>
            </a:r>
            <a:r>
              <a:rPr lang="en-US" sz="2400" dirty="0" smtClean="0"/>
              <a:t>SSH_HTTP". </a:t>
            </a:r>
            <a:r>
              <a:rPr lang="en-US" sz="2400" dirty="0"/>
              <a:t>Then hit "Review and Launch". </a:t>
            </a:r>
          </a:p>
        </p:txBody>
      </p:sp>
      <p:cxnSp>
        <p:nvCxnSpPr>
          <p:cNvPr id="5" name="Straight Arrow Connector 4"/>
          <p:cNvCxnSpPr/>
          <p:nvPr/>
        </p:nvCxnSpPr>
        <p:spPr>
          <a:xfrm flipH="1">
            <a:off x="2915816"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364088"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8100392" y="6021288"/>
            <a:ext cx="891208" cy="23093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t>the details of your instance, note the warnings, then hit Launch</a:t>
            </a:r>
            <a:endParaRPr lang="en-US" dirty="0"/>
          </a:p>
        </p:txBody>
      </p:sp>
      <p:pic>
        <p:nvPicPr>
          <p:cNvPr id="6" name="Content Placeholder 5" descr="Screenshot 2015-11-13 21.41.53.png"/>
          <p:cNvPicPr>
            <a:picLocks noGrp="1" noChangeAspect="1"/>
          </p:cNvPicPr>
          <p:nvPr>
            <p:ph idx="1"/>
          </p:nvPr>
        </p:nvPicPr>
        <p:blipFill>
          <a:blip r:embed="rId2">
            <a:extLst>
              <a:ext uri="{28A0092B-C50C-407E-A947-70E740481C1C}">
                <a14:useLocalDpi xmlns:a14="http://schemas.microsoft.com/office/drawing/2010/main" val="0"/>
              </a:ext>
            </a:extLst>
          </a:blip>
          <a:srcRect t="-5627" b="-5627"/>
          <a:stretch>
            <a:fillRect/>
          </a:stretch>
        </p:blipFill>
        <p:spPr/>
      </p:pic>
      <p:sp>
        <p:nvSpPr>
          <p:cNvPr id="7" name="Rectangle 6"/>
          <p:cNvSpPr/>
          <p:nvPr/>
        </p:nvSpPr>
        <p:spPr>
          <a:xfrm>
            <a:off x="8460432" y="5780606"/>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2566134" y="43877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860032" y="538554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1305"/>
            <a:ext cx="8839200" cy="4682190"/>
          </a:xfrm>
        </p:spPr>
      </p:pic>
      <p:sp>
        <p:nvSpPr>
          <p:cNvPr id="2" name="Title 1"/>
          <p:cNvSpPr>
            <a:spLocks noGrp="1"/>
          </p:cNvSpPr>
          <p:nvPr>
            <p:ph type="title"/>
          </p:nvPr>
        </p:nvSpPr>
        <p:spPr/>
        <p:txBody>
          <a:bodyPr/>
          <a:lstStyle/>
          <a:p>
            <a:r>
              <a:rPr lang="en-US" dirty="0"/>
              <a:t>Choose an existing key pair: </a:t>
            </a:r>
            <a:r>
              <a:rPr lang="en-US" dirty="0" smtClean="0"/>
              <a:t>”cshl_2017" </a:t>
            </a:r>
            <a:r>
              <a:rPr lang="en-US" dirty="0"/>
              <a:t>and then Launch.</a:t>
            </a:r>
          </a:p>
        </p:txBody>
      </p:sp>
      <p:cxnSp>
        <p:nvCxnSpPr>
          <p:cNvPr id="5" name="Straight Arrow Connector 4"/>
          <p:cNvCxnSpPr/>
          <p:nvPr/>
        </p:nvCxnSpPr>
        <p:spPr>
          <a:xfrm flipH="1">
            <a:off x="4716016" y="41490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563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759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364089" y="4797152"/>
            <a:ext cx="792088" cy="261847"/>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Instances to see your new instance spinning up!</a:t>
            </a:r>
            <a:endParaRPr lang="en-US" dirty="0"/>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Find YOUR instance, select it, and then hit connect for instructions on how to </a:t>
            </a:r>
            <a:r>
              <a:rPr lang="en-US" sz="3200" dirty="0" smtClean="0"/>
              <a:t>connect (It may take some time for your instance to be ready)</a:t>
            </a:r>
            <a:endParaRPr lang="en-US" sz="3200" dirty="0"/>
          </a:p>
        </p:txBody>
      </p:sp>
      <p:pic>
        <p:nvPicPr>
          <p:cNvPr id="4" name="Content Placeholder 3" descr="Screenshot 2015-11-13 21.48.09.png"/>
          <p:cNvPicPr>
            <a:picLocks noGrp="1" noChangeAspect="1"/>
          </p:cNvPicPr>
          <p:nvPr>
            <p:ph idx="1"/>
          </p:nvPr>
        </p:nvPicPr>
        <p:blipFill>
          <a:blip r:embed="rId2">
            <a:extLst>
              <a:ext uri="{28A0092B-C50C-407E-A947-70E740481C1C}">
                <a14:useLocalDpi xmlns:a14="http://schemas.microsoft.com/office/drawing/2010/main" val="0"/>
              </a:ext>
            </a:extLst>
          </a:blip>
          <a:srcRect t="-4746" b="-4746"/>
          <a:stretch>
            <a:fillRect/>
          </a:stretch>
        </p:blipFill>
        <p:spPr/>
      </p:pic>
      <p:cxnSp>
        <p:nvCxnSpPr>
          <p:cNvPr id="5" name="Straight Arrow Connector 4"/>
          <p:cNvCxnSpPr/>
          <p:nvPr/>
        </p:nvCxnSpPr>
        <p:spPr>
          <a:xfrm flipH="1">
            <a:off x="2339752"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267745" y="2132856"/>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Take note of your Public </a:t>
            </a:r>
            <a:r>
              <a:rPr lang="en-US" sz="2800" dirty="0" smtClean="0"/>
              <a:t>DNS/IP </a:t>
            </a:r>
            <a:r>
              <a:rPr lang="en-US" sz="2800" dirty="0" smtClean="0"/>
              <a:t>and the instructions on changing permissions for the key file (Note, we will login as </a:t>
            </a:r>
            <a:r>
              <a:rPr lang="en-US" sz="2800" dirty="0" err="1" smtClean="0"/>
              <a:t>ubuntu</a:t>
            </a:r>
            <a:r>
              <a:rPr lang="en-US" sz="2800" dirty="0" smtClean="0"/>
              <a:t> NOT root)</a:t>
            </a:r>
            <a:endParaRPr lang="en-US" sz="2800" dirty="0"/>
          </a:p>
        </p:txBody>
      </p:sp>
      <p:pic>
        <p:nvPicPr>
          <p:cNvPr id="4" name="Content Placeholder 3" descr="Screenshot 2015-11-13 21.52.59.png"/>
          <p:cNvPicPr>
            <a:picLocks noGrp="1" noChangeAspect="1"/>
          </p:cNvPicPr>
          <p:nvPr>
            <p:ph idx="1"/>
          </p:nvPr>
        </p:nvPicPr>
        <p:blipFill>
          <a:blip r:embed="rId2">
            <a:extLst>
              <a:ext uri="{28A0092B-C50C-407E-A947-70E740481C1C}">
                <a14:useLocalDpi xmlns:a14="http://schemas.microsoft.com/office/drawing/2010/main" val="0"/>
              </a:ext>
            </a:extLst>
          </a:blip>
          <a:srcRect t="-2212" b="-2212"/>
          <a:stretch>
            <a:fillRect/>
          </a:stretch>
        </p:blipFill>
        <p:spPr/>
      </p:pic>
    </p:spTree>
    <p:extLst>
      <p:ext uri="{BB962C8B-B14F-4D97-AF65-F5344CB8AC3E}">
        <p14:creationId xmlns:p14="http://schemas.microsoft.com/office/powerpoint/2010/main" val="46326810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a:t>
            </a:r>
            <a:r>
              <a:rPr lang="en-US" sz="3200" dirty="0" smtClean="0">
                <a:ea typeface="ＭＳ Ｐゴシック" charset="0"/>
              </a:rPr>
              <a:t>’ on a Mac</a:t>
            </a:r>
            <a:endParaRPr lang="en-US" sz="3200" dirty="0">
              <a:ea typeface="ＭＳ Ｐゴシック" charset="0"/>
            </a:endParaRP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smtClean="0"/>
              <a:t>In a Finder window</a:t>
            </a:r>
          </a:p>
          <a:p>
            <a:r>
              <a:rPr lang="en-US" dirty="0" smtClean="0"/>
              <a:t>‘Applications’ -&gt; ‘Utilities’ -&gt; ‘Terminal’</a:t>
            </a:r>
            <a:endParaRPr lang="en-US" dirty="0"/>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smtClean="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smtClean="0">
                <a:ea typeface="ＭＳ Ｐゴシック" charset="0"/>
              </a:rPr>
              <a:t>Add the terminal App to your dock</a:t>
            </a:r>
            <a:endParaRPr lang="en-US" dirty="0">
              <a:ea typeface="ＭＳ Ｐゴシック"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a:t>
            </a:r>
            <a:r>
              <a:rPr lang="en-US" sz="3200" dirty="0" smtClean="0">
                <a:ea typeface="ＭＳ Ｐゴシック" charset="0"/>
              </a:rPr>
              <a:t>directory on your Mac called ‘</a:t>
            </a:r>
            <a:r>
              <a:rPr lang="en-US" sz="3200" dirty="0" err="1" smtClean="0">
                <a:ea typeface="ＭＳ Ｐゴシック" charset="0"/>
              </a:rPr>
              <a:t>cshl</a:t>
            </a:r>
            <a:r>
              <a:rPr lang="en-US" sz="3200" dirty="0" smtClean="0">
                <a:ea typeface="ＭＳ Ｐゴシック" charset="0"/>
              </a:rPr>
              <a:t>’</a:t>
            </a:r>
            <a:endParaRPr lang="en-US" sz="3200" dirty="0">
              <a:ea typeface="ＭＳ Ｐゴシック" charset="0"/>
            </a:endParaRP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
        <p:nvSpPr>
          <p:cNvPr id="2" name="TextBox 1"/>
          <p:cNvSpPr txBox="1"/>
          <p:nvPr/>
        </p:nvSpPr>
        <p:spPr>
          <a:xfrm>
            <a:off x="5724128" y="3861048"/>
            <a:ext cx="1571264" cy="830997"/>
          </a:xfrm>
          <a:prstGeom prst="rect">
            <a:avLst/>
          </a:prstGeom>
          <a:noFill/>
        </p:spPr>
        <p:txBody>
          <a:bodyPr wrap="none" rtlCol="0">
            <a:spAutoFit/>
          </a:bodyPr>
          <a:lstStyle/>
          <a:p>
            <a:r>
              <a:rPr lang="en-US" dirty="0" err="1" smtClean="0"/>
              <a:t>mkdir</a:t>
            </a:r>
            <a:r>
              <a:rPr lang="en-US" dirty="0" smtClean="0"/>
              <a:t> </a:t>
            </a:r>
            <a:r>
              <a:rPr lang="en-US" dirty="0" err="1" smtClean="0"/>
              <a:t>cshl</a:t>
            </a:r>
            <a:endParaRPr lang="en-US" dirty="0" smtClean="0"/>
          </a:p>
          <a:p>
            <a:r>
              <a:rPr lang="en-US" dirty="0" smtClean="0"/>
              <a:t>cd </a:t>
            </a:r>
            <a:r>
              <a:rPr lang="en-US" dirty="0" err="1" smtClean="0"/>
              <a:t>cshl</a:t>
            </a:r>
            <a:endParaRPr lang="en-US" dirty="0"/>
          </a:p>
        </p:txBody>
      </p:sp>
    </p:spTree>
    <p:extLst>
      <p:ext uri="{BB962C8B-B14F-4D97-AF65-F5344CB8AC3E}">
        <p14:creationId xmlns:p14="http://schemas.microsoft.com/office/powerpoint/2010/main" val="95884265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8839200" cy="1143000"/>
          </a:xfrm>
        </p:spPr>
        <p:txBody>
          <a:bodyPr/>
          <a:lstStyle/>
          <a:p>
            <a:r>
              <a:rPr lang="en-US" dirty="0" smtClean="0"/>
              <a:t>Use ‘</a:t>
            </a:r>
            <a:r>
              <a:rPr lang="en-US" dirty="0" err="1" smtClean="0"/>
              <a:t>wget</a:t>
            </a:r>
            <a:r>
              <a:rPr lang="en-US" dirty="0" smtClean="0"/>
              <a:t>’ at command line to download </a:t>
            </a:r>
            <a:r>
              <a:rPr lang="en-US" dirty="0" err="1" smtClean="0"/>
              <a:t>pem</a:t>
            </a:r>
            <a:r>
              <a:rPr lang="en-US" dirty="0" smtClean="0"/>
              <a:t> file</a:t>
            </a:r>
            <a:endParaRPr lang="en-US" dirty="0"/>
          </a:p>
        </p:txBody>
      </p:sp>
      <p:pic>
        <p:nvPicPr>
          <p:cNvPr id="3" name="Picture 2" descr="Screenshot 2017-11-10 11.29.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87" y="2492896"/>
            <a:ext cx="8709514" cy="1841514"/>
          </a:xfrm>
          <a:prstGeom prst="rect">
            <a:avLst/>
          </a:prstGeom>
        </p:spPr>
      </p:pic>
      <p:sp>
        <p:nvSpPr>
          <p:cNvPr id="4" name="TextBox 3"/>
          <p:cNvSpPr txBox="1"/>
          <p:nvPr/>
        </p:nvSpPr>
        <p:spPr>
          <a:xfrm>
            <a:off x="179512" y="4830251"/>
            <a:ext cx="8712968" cy="830997"/>
          </a:xfrm>
          <a:prstGeom prst="rect">
            <a:avLst/>
          </a:prstGeom>
          <a:noFill/>
        </p:spPr>
        <p:txBody>
          <a:bodyPr wrap="square" rtlCol="0">
            <a:spAutoFit/>
          </a:bodyPr>
          <a:lstStyle/>
          <a:p>
            <a:r>
              <a:rPr lang="en-US" dirty="0" smtClean="0"/>
              <a:t>cd ~/</a:t>
            </a:r>
            <a:r>
              <a:rPr lang="en-US" dirty="0" err="1" smtClean="0"/>
              <a:t>cshl</a:t>
            </a:r>
            <a:endParaRPr lang="en-US" dirty="0" smtClean="0"/>
          </a:p>
          <a:p>
            <a:r>
              <a:rPr lang="en-US" dirty="0" err="1"/>
              <a:t>w</a:t>
            </a:r>
            <a:r>
              <a:rPr lang="en-US" dirty="0" err="1" smtClean="0"/>
              <a:t>get</a:t>
            </a:r>
            <a:r>
              <a:rPr lang="en-US" dirty="0" smtClean="0"/>
              <a:t> </a:t>
            </a:r>
            <a:r>
              <a:rPr lang="en-US" dirty="0" err="1" smtClean="0"/>
              <a:t>genomedata.org</a:t>
            </a:r>
            <a:r>
              <a:rPr lang="en-US" dirty="0"/>
              <a:t>/</a:t>
            </a:r>
            <a:r>
              <a:rPr lang="en-US" dirty="0" err="1"/>
              <a:t>seq</a:t>
            </a:r>
            <a:r>
              <a:rPr lang="en-US" dirty="0"/>
              <a:t>-</a:t>
            </a:r>
            <a:r>
              <a:rPr lang="en-US" dirty="0" err="1"/>
              <a:t>tec</a:t>
            </a:r>
            <a:r>
              <a:rPr lang="en-US" dirty="0"/>
              <a:t>-workshop/cshl_2017.pem</a:t>
            </a:r>
            <a:endParaRPr lang="en-US" dirty="0"/>
          </a:p>
        </p:txBody>
      </p:sp>
    </p:spTree>
    <p:extLst>
      <p:ext uri="{BB962C8B-B14F-4D97-AF65-F5344CB8AC3E}">
        <p14:creationId xmlns:p14="http://schemas.microsoft.com/office/powerpoint/2010/main" val="2502135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792088"/>
          </a:xfrm>
        </p:spPr>
        <p:txBody>
          <a:bodyPr/>
          <a:lstStyle/>
          <a:p>
            <a:r>
              <a:rPr lang="en-US" sz="3200" dirty="0">
                <a:ea typeface="ＭＳ Ｐゴシック" charset="0"/>
              </a:rPr>
              <a:t>Viewing the ‘key’ file once downloaded</a:t>
            </a:r>
          </a:p>
        </p:txBody>
      </p:sp>
      <p:pic>
        <p:nvPicPr>
          <p:cNvPr id="4" name="Content Placeholder 3" descr="Screenshot 2015-11-13 22.22.04.png"/>
          <p:cNvPicPr>
            <a:picLocks noGrp="1" noChangeAspect="1"/>
          </p:cNvPicPr>
          <p:nvPr>
            <p:ph idx="1"/>
          </p:nvPr>
        </p:nvPicPr>
        <p:blipFill>
          <a:blip r:embed="rId3">
            <a:extLst>
              <a:ext uri="{28A0092B-C50C-407E-A947-70E740481C1C}">
                <a14:useLocalDpi xmlns:a14="http://schemas.microsoft.com/office/drawing/2010/main" val="0"/>
              </a:ext>
            </a:extLst>
          </a:blip>
          <a:srcRect l="-22906" r="-22906"/>
          <a:stretch>
            <a:fillRect/>
          </a:stretch>
        </p:blipFill>
        <p:spPr>
          <a:xfrm>
            <a:off x="152400" y="1512912"/>
            <a:ext cx="8839200" cy="4724400"/>
          </a:xfrm>
        </p:spPr>
      </p:pic>
      <p:sp>
        <p:nvSpPr>
          <p:cNvPr id="2" name="TextBox 1"/>
          <p:cNvSpPr txBox="1"/>
          <p:nvPr/>
        </p:nvSpPr>
        <p:spPr>
          <a:xfrm>
            <a:off x="1547664" y="836712"/>
            <a:ext cx="2768156" cy="461665"/>
          </a:xfrm>
          <a:prstGeom prst="rect">
            <a:avLst/>
          </a:prstGeom>
          <a:noFill/>
        </p:spPr>
        <p:txBody>
          <a:bodyPr wrap="none" rtlCol="0">
            <a:spAutoFit/>
          </a:bodyPr>
          <a:lstStyle/>
          <a:p>
            <a:r>
              <a:rPr lang="en-US" dirty="0" smtClean="0"/>
              <a:t>cat cshl_2017.pem</a:t>
            </a:r>
            <a:endParaRPr lang="en-US" dirty="0"/>
          </a:p>
        </p:txBody>
      </p:sp>
    </p:spTree>
    <p:extLst>
      <p:ext uri="{BB962C8B-B14F-4D97-AF65-F5344CB8AC3E}">
        <p14:creationId xmlns:p14="http://schemas.microsoft.com/office/powerpoint/2010/main" val="375964467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a:t>
            </a:r>
            <a:r>
              <a:rPr lang="en-US" dirty="0" err="1" smtClean="0"/>
              <a:t>s</a:t>
            </a:r>
            <a:r>
              <a:rPr lang="en-US" dirty="0" smtClean="0"/>
              <a:t> -l (long listing)</a:t>
            </a:r>
          </a:p>
          <a:p>
            <a:pPr marL="0" indent="0">
              <a:buFont typeface="Arial" charset="0"/>
              <a:buNone/>
              <a:defRPr/>
            </a:pPr>
            <a:r>
              <a:rPr lang="en-US" sz="1800" dirty="0" err="1"/>
              <a:t>drwx</a:t>
            </a:r>
            <a:r>
              <a:rPr lang="en-US" sz="1800" dirty="0"/>
              <a:t>------+ 67 </a:t>
            </a:r>
            <a:r>
              <a:rPr lang="en-US" sz="1800" dirty="0" err="1" smtClean="0"/>
              <a:t>ogriffit</a:t>
            </a:r>
            <a:r>
              <a:rPr lang="en-US" sz="1800" dirty="0" smtClean="0"/>
              <a:t>  </a:t>
            </a:r>
            <a:r>
              <a:rPr lang="en-US" sz="1800" dirty="0"/>
              <a:t>staff  2278 22 May 21:25 ../</a:t>
            </a:r>
          </a:p>
          <a:p>
            <a:pPr marL="0" indent="0">
              <a:buFont typeface="Arial" charset="0"/>
              <a:buNone/>
              <a:defRPr/>
            </a:pPr>
            <a:r>
              <a:rPr lang="en-US" sz="1800" dirty="0"/>
              <a:t>-</a:t>
            </a:r>
            <a:r>
              <a:rPr lang="en-US" sz="1800" dirty="0" err="1"/>
              <a:t>rw</a:t>
            </a:r>
            <a:r>
              <a:rPr lang="en-US" sz="1800" dirty="0"/>
              <a:t>-r--r--@  1 </a:t>
            </a:r>
            <a:r>
              <a:rPr lang="en-US" sz="1800" dirty="0" err="1" smtClean="0"/>
              <a:t>ogriffit</a:t>
            </a:r>
            <a:r>
              <a:rPr lang="en-US" sz="1800" dirty="0" smtClean="0"/>
              <a:t>  </a:t>
            </a:r>
            <a:r>
              <a:rPr lang="en-US" sz="1800" dirty="0"/>
              <a:t>staff  1696 22 May 21:31 </a:t>
            </a:r>
            <a:r>
              <a:rPr lang="en-US" sz="1800" dirty="0" smtClean="0"/>
              <a:t>cshl_2017.pem</a:t>
            </a:r>
            <a:endParaRPr lang="en-US" sz="1800" dirty="0" smtClean="0"/>
          </a:p>
          <a:p>
            <a:pPr marL="0" indent="0">
              <a:buFont typeface="Arial" charset="0"/>
              <a:buNone/>
              <a:defRPr/>
            </a:pPr>
            <a:r>
              <a:rPr lang="en-US" sz="1800" dirty="0" smtClean="0"/>
              <a:t> </a:t>
            </a:r>
            <a:r>
              <a:rPr lang="en-US" sz="1800" dirty="0" err="1" smtClean="0"/>
              <a:t>rwx</a:t>
            </a:r>
            <a:r>
              <a:rPr lang="en-US" sz="1800" dirty="0" smtClean="0"/>
              <a:t> : owner </a:t>
            </a:r>
          </a:p>
          <a:p>
            <a:pPr marL="0" indent="0">
              <a:buFont typeface="Arial" charset="0"/>
              <a:buNone/>
              <a:defRPr/>
            </a:pPr>
            <a:r>
              <a:rPr lang="en-US" sz="1800" dirty="0"/>
              <a:t> </a:t>
            </a:r>
            <a:r>
              <a:rPr lang="en-US" sz="1800" dirty="0" smtClean="0"/>
              <a:t>   </a:t>
            </a:r>
            <a:r>
              <a:rPr lang="en-US" sz="1800" dirty="0" err="1" smtClean="0"/>
              <a:t>rwx</a:t>
            </a:r>
            <a:r>
              <a:rPr lang="en-US" sz="1800" dirty="0" smtClean="0"/>
              <a:t> : group</a:t>
            </a:r>
          </a:p>
          <a:p>
            <a:pPr marL="0" indent="0">
              <a:buFont typeface="Arial" charset="0"/>
              <a:buNone/>
              <a:defRPr/>
            </a:pPr>
            <a:r>
              <a:rPr lang="en-US" sz="1800" dirty="0"/>
              <a:t> </a:t>
            </a:r>
            <a:r>
              <a:rPr lang="en-US" sz="1800" dirty="0" smtClean="0"/>
              <a:t>      </a:t>
            </a:r>
            <a:r>
              <a:rPr lang="en-US" sz="1800" dirty="0" err="1" smtClean="0"/>
              <a:t>rwx</a:t>
            </a:r>
            <a:r>
              <a:rPr lang="en-US" sz="1800" dirty="0" smtClean="0"/>
              <a:t>: world</a:t>
            </a:r>
          </a:p>
          <a:p>
            <a:pPr marL="0" indent="0">
              <a:buFont typeface="Arial" charset="0"/>
              <a:buNone/>
              <a:defRPr/>
            </a:pPr>
            <a:r>
              <a:rPr lang="en-US" sz="1800" dirty="0"/>
              <a:t> </a:t>
            </a:r>
            <a:r>
              <a:rPr lang="en-US" sz="1800" dirty="0" smtClean="0"/>
              <a:t>r read    (4)</a:t>
            </a:r>
          </a:p>
          <a:p>
            <a:pPr marL="0" indent="0">
              <a:buFont typeface="Arial" charset="0"/>
              <a:buNone/>
              <a:defRPr/>
            </a:pPr>
            <a:r>
              <a:rPr lang="en-US" sz="1800" dirty="0"/>
              <a:t> </a:t>
            </a:r>
            <a:r>
              <a:rPr lang="en-US" sz="1800" dirty="0" smtClean="0"/>
              <a:t>w write   (2)</a:t>
            </a:r>
          </a:p>
          <a:p>
            <a:pPr marL="0" indent="0">
              <a:buFont typeface="Arial" charset="0"/>
              <a:buNone/>
              <a:defRPr/>
            </a:pPr>
            <a:r>
              <a:rPr lang="en-US" sz="1800" dirty="0"/>
              <a:t> </a:t>
            </a:r>
            <a:r>
              <a:rPr lang="en-US" sz="1800" dirty="0" smtClean="0"/>
              <a:t>x execute (1)</a:t>
            </a:r>
          </a:p>
          <a:p>
            <a:pPr marL="0" indent="0">
              <a:buFont typeface="Arial" charset="0"/>
              <a:buNone/>
              <a:defRPr/>
            </a:pPr>
            <a:endParaRPr lang="en-US" sz="1800" dirty="0"/>
          </a:p>
          <a:p>
            <a:pPr marL="0" indent="0">
              <a:buFont typeface="Arial" charset="0"/>
              <a:buNone/>
              <a:defRPr/>
            </a:pPr>
            <a:r>
              <a:rPr lang="en-US" sz="1800" dirty="0" smtClean="0"/>
              <a:t>Which ever way you add these 3 numbers, you know which integers </a:t>
            </a:r>
          </a:p>
          <a:p>
            <a:pPr marL="0" indent="0">
              <a:buFont typeface="Arial" charset="0"/>
              <a:buNone/>
              <a:defRPr/>
            </a:pPr>
            <a:r>
              <a:rPr lang="en-US" sz="1800" dirty="0" smtClean="0"/>
              <a:t>were used (6 is always 4+2, 5 is 4+1, 4 is by itself, 0 is none of them </a:t>
            </a:r>
            <a:r>
              <a:rPr lang="en-US" sz="1800" dirty="0" err="1" smtClean="0"/>
              <a:t>etc</a:t>
            </a:r>
            <a:r>
              <a:rPr lang="en-US" sz="1800" dirty="0" smtClean="0"/>
              <a:t> …)</a:t>
            </a:r>
          </a:p>
          <a:p>
            <a:pPr marL="0" indent="0">
              <a:buFont typeface="Arial" charset="0"/>
              <a:buNone/>
              <a:defRPr/>
            </a:pPr>
            <a:r>
              <a:rPr lang="en-US" sz="1800" dirty="0" smtClean="0"/>
              <a:t>So, when you have:</a:t>
            </a:r>
            <a:endParaRPr lang="en-US" sz="1800" dirty="0"/>
          </a:p>
          <a:p>
            <a:pPr marL="0" indent="0">
              <a:buFont typeface="Arial" charset="0"/>
              <a:buNone/>
              <a:defRPr/>
            </a:pPr>
            <a:r>
              <a:rPr lang="en-US" sz="1800" b="1" dirty="0" err="1">
                <a:solidFill>
                  <a:srgbClr val="800000"/>
                </a:solidFill>
              </a:rPr>
              <a:t>c</a:t>
            </a:r>
            <a:r>
              <a:rPr lang="en-US" sz="1800" b="1" dirty="0" err="1" smtClean="0">
                <a:solidFill>
                  <a:srgbClr val="800000"/>
                </a:solidFill>
              </a:rPr>
              <a:t>hmod</a:t>
            </a:r>
            <a:r>
              <a:rPr lang="en-US" sz="1800" b="1" dirty="0" smtClean="0">
                <a:solidFill>
                  <a:srgbClr val="800000"/>
                </a:solidFill>
              </a:rPr>
              <a:t> 400 &lt;file name&gt;</a:t>
            </a:r>
          </a:p>
          <a:p>
            <a:pPr marL="0" indent="0">
              <a:buFont typeface="Arial" charset="0"/>
              <a:buNone/>
              <a:defRPr/>
            </a:pPr>
            <a:r>
              <a:rPr lang="en-US" sz="1800" dirty="0" smtClean="0"/>
              <a:t>It is “r” for the the file owner </a:t>
            </a:r>
            <a:r>
              <a:rPr lang="en-US" sz="1800" b="1" dirty="0" smtClean="0"/>
              <a:t>only</a:t>
            </a:r>
            <a:r>
              <a:rPr lang="en-US" sz="1800" dirty="0" smtClean="0"/>
              <a:t> </a:t>
            </a:r>
            <a:endParaRPr lang="en-US" sz="1800" dirty="0"/>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a:t>
            </a:r>
            <a:r>
              <a:rPr lang="en-US" sz="3200" dirty="0" smtClean="0">
                <a:ea typeface="ＭＳ Ｐゴシック" charset="0"/>
              </a:rPr>
              <a:t>file </a:t>
            </a:r>
            <a:br>
              <a:rPr lang="en-US" sz="3200" dirty="0" smtClean="0">
                <a:ea typeface="ＭＳ Ｐゴシック" charset="0"/>
              </a:rPr>
            </a:br>
            <a:r>
              <a:rPr lang="en-US" sz="3200" dirty="0" smtClean="0">
                <a:ea typeface="ＭＳ Ｐゴシック" charset="0"/>
              </a:rPr>
              <a:t>(Mac/Linux)</a:t>
            </a:r>
            <a:endParaRPr lang="en-US" sz="3200" dirty="0">
              <a:ea typeface="ＭＳ Ｐゴシック" charset="0"/>
            </a:endParaRPr>
          </a:p>
        </p:txBody>
      </p:sp>
    </p:spTree>
    <p:extLst>
      <p:ext uri="{BB962C8B-B14F-4D97-AF65-F5344CB8AC3E}">
        <p14:creationId xmlns:p14="http://schemas.microsoft.com/office/powerpoint/2010/main" val="336894093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into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smtClean="0"/>
              <a:t>cd </a:t>
            </a:r>
            <a:r>
              <a:rPr lang="en-CA" dirty="0" smtClean="0"/>
              <a:t>~/</a:t>
            </a:r>
            <a:r>
              <a:rPr lang="en-CA" dirty="0" err="1" smtClean="0"/>
              <a:t>cshl</a:t>
            </a:r>
            <a:endParaRPr lang="en-CA" dirty="0" smtClean="0"/>
          </a:p>
          <a:p>
            <a:pPr>
              <a:buClrTx/>
              <a:buFontTx/>
              <a:buNone/>
              <a:defRPr/>
            </a:pPr>
            <a:r>
              <a:rPr lang="en-CA" dirty="0" err="1" smtClean="0"/>
              <a:t>chmod</a:t>
            </a:r>
            <a:r>
              <a:rPr lang="en-CA" dirty="0" smtClean="0"/>
              <a:t> 400 </a:t>
            </a:r>
            <a:r>
              <a:rPr lang="en-CA" dirty="0" smtClean="0"/>
              <a:t>cshl_2017</a:t>
            </a:r>
            <a:r>
              <a:rPr lang="en-CA" dirty="0" smtClean="0"/>
              <a:t>.pem</a:t>
            </a:r>
            <a:endParaRPr lang="en-CA" dirty="0" smtClean="0"/>
          </a:p>
          <a:p>
            <a:pPr>
              <a:buClrTx/>
              <a:buFontTx/>
              <a:buNone/>
              <a:defRPr/>
            </a:pPr>
            <a:r>
              <a:rPr lang="en-CA" dirty="0" err="1"/>
              <a:t>s</a:t>
            </a:r>
            <a:r>
              <a:rPr lang="en-CA" dirty="0" err="1" smtClean="0"/>
              <a:t>sh</a:t>
            </a:r>
            <a:r>
              <a:rPr lang="en-CA" dirty="0" smtClean="0"/>
              <a:t> </a:t>
            </a:r>
            <a:r>
              <a:rPr lang="en-CA" dirty="0"/>
              <a:t>-</a:t>
            </a:r>
            <a:r>
              <a:rPr lang="en-CA" dirty="0" err="1" smtClean="0"/>
              <a:t>i</a:t>
            </a:r>
            <a:r>
              <a:rPr lang="en-CA" dirty="0" smtClean="0"/>
              <a:t> </a:t>
            </a:r>
            <a:r>
              <a:rPr lang="en-CA" dirty="0" smtClean="0"/>
              <a:t>cshl_2017</a:t>
            </a:r>
            <a:r>
              <a:rPr lang="en-CA" dirty="0" smtClean="0"/>
              <a:t>.pem </a:t>
            </a:r>
            <a:r>
              <a:rPr lang="en-CA" dirty="0" err="1" smtClean="0"/>
              <a:t>ubuntu</a:t>
            </a:r>
            <a:r>
              <a:rPr lang="en-CA" dirty="0" smtClean="0"/>
              <a:t>@[YOUR PUBLIC </a:t>
            </a:r>
            <a:r>
              <a:rPr lang="en-CA" dirty="0" smtClean="0"/>
              <a:t>IP]</a:t>
            </a:r>
            <a:endParaRPr lang="en-CA" dirty="0" smtClean="0"/>
          </a:p>
        </p:txBody>
      </p:sp>
    </p:spTree>
    <p:extLst>
      <p:ext uri="{BB962C8B-B14F-4D97-AF65-F5344CB8AC3E}">
        <p14:creationId xmlns:p14="http://schemas.microsoft.com/office/powerpoint/2010/main" val="183744611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a:t>
            </a:r>
            <a:r>
              <a:rPr lang="en-US" sz="3200" dirty="0" smtClean="0">
                <a:ea typeface="ＭＳ Ｐゴシック" charset="0"/>
              </a:rPr>
              <a:t>computer</a:t>
            </a:r>
            <a:br>
              <a:rPr lang="en-US" sz="3200" dirty="0" smtClean="0">
                <a:ea typeface="ＭＳ Ｐゴシック" charset="0"/>
              </a:rPr>
            </a:br>
            <a:r>
              <a:rPr lang="en-US" sz="3200" dirty="0" smtClean="0">
                <a:ea typeface="ＭＳ Ｐゴシック" charset="0"/>
              </a:rPr>
              <a:t>(using a web browser)</a:t>
            </a:r>
            <a:endParaRPr lang="en-US" sz="3200" dirty="0">
              <a:ea typeface="ＭＳ Ｐゴシック" charset="0"/>
            </a:endParaRPr>
          </a:p>
        </p:txBody>
      </p:sp>
      <p:sp>
        <p:nvSpPr>
          <p:cNvPr id="2" name="TextBox 1"/>
          <p:cNvSpPr txBox="1"/>
          <p:nvPr/>
        </p:nvSpPr>
        <p:spPr>
          <a:xfrm>
            <a:off x="1619672" y="5733256"/>
            <a:ext cx="4956405" cy="461665"/>
          </a:xfrm>
          <a:prstGeom prst="rect">
            <a:avLst/>
          </a:prstGeom>
          <a:noFill/>
        </p:spPr>
        <p:txBody>
          <a:bodyPr wrap="none" rtlCol="0">
            <a:spAutoFit/>
          </a:bodyPr>
          <a:lstStyle/>
          <a:p>
            <a:r>
              <a:rPr lang="en-US" dirty="0"/>
              <a:t>http:/</a:t>
            </a:r>
            <a:r>
              <a:rPr lang="en-US" dirty="0" smtClean="0"/>
              <a:t>/[YOUR PUBLIC </a:t>
            </a:r>
            <a:r>
              <a:rPr lang="en-US" dirty="0" smtClean="0"/>
              <a:t>DNS OR IP]</a:t>
            </a:r>
            <a:r>
              <a:rPr lang="en-US" dirty="0" smtClean="0"/>
              <a:t>/</a:t>
            </a:r>
            <a:endParaRPr lang="en-US" dirty="0"/>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out of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a:t>
            </a:r>
            <a:r>
              <a:rPr lang="en-US" b="1" dirty="0" smtClean="0"/>
              <a:t>Linux – simply type exit</a:t>
            </a:r>
            <a:endParaRPr lang="en-US" b="1" dirty="0"/>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smtClean="0"/>
              <a:t>Note, this disconnects the terminal session (</a:t>
            </a:r>
            <a:r>
              <a:rPr lang="en-US" dirty="0" err="1" smtClean="0"/>
              <a:t>ssh</a:t>
            </a:r>
            <a:r>
              <a:rPr lang="en-US" dirty="0" smtClean="0"/>
              <a:t> connection) to your cloud instance. But, your cloud instance is still running! See next slide for how to stop your instance.</a:t>
            </a:r>
            <a:endParaRPr lang="en-US" dirty="0"/>
          </a:p>
        </p:txBody>
      </p:sp>
    </p:spTree>
    <p:extLst>
      <p:ext uri="{BB962C8B-B14F-4D97-AF65-F5344CB8AC3E}">
        <p14:creationId xmlns:p14="http://schemas.microsoft.com/office/powerpoint/2010/main" val="227709616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you are done for the day you can “Stop” your instance – Don’t Terminate!</a:t>
            </a:r>
            <a:endParaRPr lang="en-US" dirty="0"/>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‘Stop’</a:t>
            </a:r>
            <a:endParaRPr lang="en-US" dirty="0"/>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smtClean="0">
                <a:ea typeface="ＭＳ Ｐゴシック" charset="0"/>
              </a:rPr>
              <a:t>We </a:t>
            </a:r>
            <a:r>
              <a:rPr lang="en-US" dirty="0">
                <a:ea typeface="ＭＳ Ｐゴシック" charset="0"/>
              </a:rPr>
              <a:t>hit the $1000 </a:t>
            </a:r>
            <a:r>
              <a:rPr lang="en-US" dirty="0" smtClean="0">
                <a:ea typeface="ＭＳ Ｐゴシック" charset="0"/>
              </a:rPr>
              <a:t>genome* in ~2016</a:t>
            </a:r>
          </a:p>
          <a:p>
            <a:pPr marL="857250" lvl="1" indent="-457200" eaLnBrk="1"/>
            <a:r>
              <a:rPr lang="en-US" dirty="0" smtClean="0">
                <a:ea typeface="ＭＳ Ｐゴシック" charset="0"/>
              </a:rPr>
              <a:t>Need </a:t>
            </a:r>
            <a:r>
              <a:rPr lang="en-US" dirty="0">
                <a:ea typeface="ＭＳ Ｐゴシック" charset="0"/>
              </a:rPr>
              <a:t>to think about the $100 </a:t>
            </a:r>
            <a:r>
              <a:rPr lang="en-US" dirty="0" smtClean="0">
                <a:ea typeface="ＭＳ Ｐゴシック" charset="0"/>
              </a:rPr>
              <a:t>genome </a:t>
            </a:r>
            <a:endParaRPr lang="en-US" dirty="0">
              <a:ea typeface="ＭＳ Ｐゴシック" charset="0"/>
            </a:endParaRP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smtClean="0"/>
              <a:t>Next morning, you can “Start” your instance again</a:t>
            </a:r>
            <a:endParaRPr lang="en-US" dirty="0"/>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‘Start’</a:t>
            </a:r>
            <a:endParaRPr lang="en-US" dirty="0"/>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a:t>
            </a:r>
            <a:r>
              <a:rPr lang="en-US" sz="2000" dirty="0" smtClean="0"/>
              <a:t>hen </a:t>
            </a:r>
            <a:r>
              <a:rPr lang="en-US" sz="2000" dirty="0"/>
              <a:t>you </a:t>
            </a:r>
            <a:r>
              <a:rPr lang="en-US" sz="2000" dirty="0" smtClean="0"/>
              <a:t>restart </a:t>
            </a:r>
            <a:r>
              <a:rPr lang="en-US" sz="2000" dirty="0"/>
              <a:t>your instance you will need to find your </a:t>
            </a:r>
            <a:r>
              <a:rPr lang="en-US" sz="2000" dirty="0" smtClean="0"/>
              <a:t>new Public DNS or IP address. Select your instance and “Connect” or look in Description tab. Then go back to instructions for “Logging into your instance”</a:t>
            </a:r>
            <a:endParaRPr lang="en-US" sz="2000" dirty="0"/>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a:t>
            </a:r>
            <a:r>
              <a:rPr lang="en-US" dirty="0" smtClean="0">
                <a:ea typeface="ＭＳ Ｐゴシック" charset="0"/>
              </a:rPr>
              <a:t>Mac desktop is </a:t>
            </a:r>
            <a:r>
              <a:rPr lang="en-US" dirty="0">
                <a:ea typeface="ＭＳ Ｐゴシック" charset="0"/>
              </a:rPr>
              <a:t>ready for the workshop</a:t>
            </a:r>
          </a:p>
          <a:p>
            <a:r>
              <a:rPr lang="en-US" dirty="0">
                <a:ea typeface="ＭＳ Ｐゴシック" charset="0"/>
              </a:rPr>
              <a:t>If it is not, you know where to get the information you need</a:t>
            </a:r>
          </a:p>
          <a:p>
            <a:r>
              <a:rPr lang="en-US" dirty="0" smtClean="0">
                <a:ea typeface="ＭＳ Ｐゴシック" charset="0"/>
              </a:rPr>
              <a:t>You </a:t>
            </a:r>
            <a:r>
              <a:rPr lang="en-US" dirty="0">
                <a:ea typeface="ＭＳ Ｐゴシック" charset="0"/>
              </a:rPr>
              <a:t>know how to login to AWS</a:t>
            </a:r>
          </a:p>
          <a:p>
            <a:r>
              <a:rPr lang="en-US" dirty="0" smtClean="0">
                <a:ea typeface="ＭＳ Ｐゴシック" charset="0"/>
              </a:rPr>
              <a:t>The next step is to login to your </a:t>
            </a:r>
            <a:r>
              <a:rPr lang="en-US" dirty="0" err="1" smtClean="0">
                <a:ea typeface="ＭＳ Ｐゴシック" charset="0"/>
              </a:rPr>
              <a:t>linux</a:t>
            </a:r>
            <a:r>
              <a:rPr lang="en-US" dirty="0" smtClean="0">
                <a:ea typeface="ＭＳ Ｐゴシック" charset="0"/>
              </a:rPr>
              <a:t> machine on AWS and learn the basics of a </a:t>
            </a:r>
            <a:r>
              <a:rPr lang="en-US" dirty="0" err="1" smtClean="0">
                <a:ea typeface="ＭＳ Ｐゴシック" charset="0"/>
              </a:rPr>
              <a:t>linux</a:t>
            </a:r>
            <a:r>
              <a:rPr lang="en-US" dirty="0" smtClean="0">
                <a:ea typeface="ＭＳ Ｐゴシック" charset="0"/>
              </a:rPr>
              <a:t> command line</a:t>
            </a:r>
            <a:endParaRPr lang="en-US" dirty="0">
              <a:ea typeface="ＭＳ Ｐゴシック" charset="0"/>
            </a:endParaRPr>
          </a:p>
        </p:txBody>
      </p:sp>
    </p:spTree>
    <p:extLst>
      <p:ext uri="{BB962C8B-B14F-4D97-AF65-F5344CB8AC3E}">
        <p14:creationId xmlns:p14="http://schemas.microsoft.com/office/powerpoint/2010/main" val="359011335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smtClean="0"/>
              <a:t>Cloud computing providers</a:t>
            </a:r>
            <a:endParaRPr lang="en-US" dirty="0"/>
          </a:p>
        </p:txBody>
      </p:sp>
      <p:sp>
        <p:nvSpPr>
          <p:cNvPr id="5" name="Content Placeholder 2"/>
          <p:cNvSpPr>
            <a:spLocks noGrp="1"/>
          </p:cNvSpPr>
          <p:nvPr>
            <p:ph idx="1"/>
          </p:nvPr>
        </p:nvSpPr>
        <p:spPr>
          <a:xfrm>
            <a:off x="152400" y="1600200"/>
            <a:ext cx="8839200" cy="4724400"/>
          </a:xfrm>
        </p:spPr>
        <p:txBody>
          <a:bodyPr/>
          <a:lstStyle/>
          <a:p>
            <a:r>
              <a:rPr lang="en-US" dirty="0" smtClean="0"/>
              <a:t>Amazon AWS</a:t>
            </a:r>
          </a:p>
          <a:p>
            <a:pPr lvl="1"/>
            <a:r>
              <a:rPr lang="en-US" dirty="0">
                <a:hlinkClick r:id="rId2"/>
              </a:rPr>
              <a:t>https://aws.amazon.com</a:t>
            </a:r>
            <a:r>
              <a:rPr lang="en-US" dirty="0" smtClean="0">
                <a:hlinkClick r:id="rId2"/>
              </a:rPr>
              <a:t>/</a:t>
            </a:r>
            <a:r>
              <a:rPr lang="en-US" dirty="0" smtClean="0"/>
              <a:t> </a:t>
            </a:r>
          </a:p>
          <a:p>
            <a:r>
              <a:rPr lang="en-US" dirty="0" smtClean="0"/>
              <a:t>Google cloud</a:t>
            </a:r>
          </a:p>
          <a:p>
            <a:pPr lvl="1"/>
            <a:r>
              <a:rPr lang="en-US" dirty="0">
                <a:hlinkClick r:id="rId3"/>
              </a:rPr>
              <a:t>https://cloud.google.com</a:t>
            </a:r>
            <a:r>
              <a:rPr lang="en-US" dirty="0" smtClean="0">
                <a:hlinkClick r:id="rId3"/>
              </a:rPr>
              <a:t>/</a:t>
            </a:r>
            <a:endParaRPr lang="en-US" dirty="0" smtClean="0"/>
          </a:p>
          <a:p>
            <a:r>
              <a:rPr lang="en-US" dirty="0" smtClean="0"/>
              <a:t>Digital ocean</a:t>
            </a:r>
          </a:p>
          <a:p>
            <a:pPr lvl="1"/>
            <a:r>
              <a:rPr lang="en-US" dirty="0">
                <a:hlinkClick r:id="rId4"/>
              </a:rPr>
              <a:t>https://www.digitalocean.com</a:t>
            </a:r>
            <a:r>
              <a:rPr lang="en-US" dirty="0" smtClean="0">
                <a:hlinkClick r:id="rId4"/>
              </a:rPr>
              <a:t>/</a:t>
            </a:r>
            <a:endParaRPr lang="en-US" dirty="0" smtClean="0"/>
          </a:p>
          <a:p>
            <a:r>
              <a:rPr lang="en-US" dirty="0" smtClean="0"/>
              <a:t>Microsoft Azure</a:t>
            </a:r>
          </a:p>
          <a:p>
            <a:pPr lvl="1"/>
            <a:r>
              <a:rPr lang="en-US" dirty="0" smtClean="0">
                <a:hlinkClick r:id="rId5"/>
              </a:rPr>
              <a:t>https</a:t>
            </a:r>
            <a:r>
              <a:rPr lang="en-US" dirty="0">
                <a:hlinkClick r:id="rId5"/>
              </a:rPr>
              <a:t>://azure.microsoft.com/en-us</a:t>
            </a:r>
            <a:r>
              <a:rPr lang="en-US" dirty="0" smtClean="0">
                <a:hlinkClick r:id="rId5"/>
              </a:rPr>
              <a:t>/</a:t>
            </a:r>
            <a:endParaRPr lang="en-US" dirty="0" smtClean="0"/>
          </a:p>
          <a:p>
            <a:r>
              <a:rPr lang="en-US" dirty="0" smtClean="0"/>
              <a:t>More</a:t>
            </a:r>
            <a:r>
              <a:rPr lang="is-IS" dirty="0" smtClean="0"/>
              <a:t>…</a:t>
            </a:r>
            <a:endParaRPr lang="en-US" dirty="0" smtClean="0"/>
          </a:p>
        </p:txBody>
      </p:sp>
    </p:spTree>
    <p:extLst>
      <p:ext uri="{BB962C8B-B14F-4D97-AF65-F5344CB8AC3E}">
        <p14:creationId xmlns:p14="http://schemas.microsoft.com/office/powerpoint/2010/main" val="27758503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10430</TotalTime>
  <Words>2530</Words>
  <Application>Microsoft Macintosh PowerPoint</Application>
  <PresentationFormat>On-screen Show (4:3)</PresentationFormat>
  <Paragraphs>247</Paragraphs>
  <Slides>53</Slides>
  <Notes>6</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Advanced Sequencing Technologies &amp; Applications</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Key AWS concepts and terminology</vt:lpstr>
      <vt:lpstr>What is a Region?</vt:lpstr>
      <vt:lpstr>What is a Region?</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“Accessing the cloud” page</vt:lpstr>
      <vt:lpstr>Login to AWS console </vt:lpstr>
      <vt:lpstr>Select "EC2" service</vt:lpstr>
      <vt:lpstr>Launch a new Instance</vt:lpstr>
      <vt:lpstr>Choose an AMI – Find the CSHL SEQTEC 2017 AMI in the Community AMIs</vt:lpstr>
      <vt:lpstr>Choose “m4.2xlarge”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“Name=ObiGriffith”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”cshl_2017"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Use ‘wget’ at command line to download pem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Obi Griffith</cp:lastModifiedBy>
  <cp:revision>700</cp:revision>
  <dcterms:created xsi:type="dcterms:W3CDTF">2011-11-14T19:50:16Z</dcterms:created>
  <dcterms:modified xsi:type="dcterms:W3CDTF">2017-11-10T19:26:47Z</dcterms:modified>
</cp:coreProperties>
</file>